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</p:sldMasterIdLst>
  <p:notesMasterIdLst>
    <p:notesMasterId r:id="rId43"/>
  </p:notesMasterIdLst>
  <p:sldIdLst>
    <p:sldId id="264" r:id="rId3"/>
    <p:sldId id="658" r:id="rId4"/>
    <p:sldId id="340" r:id="rId5"/>
    <p:sldId id="511" r:id="rId6"/>
    <p:sldId id="369" r:id="rId7"/>
    <p:sldId id="370" r:id="rId8"/>
    <p:sldId id="317" r:id="rId9"/>
    <p:sldId id="661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44" r:id="rId19"/>
    <p:sldId id="345" r:id="rId20"/>
    <p:sldId id="326" r:id="rId21"/>
    <p:sldId id="338" r:id="rId22"/>
    <p:sldId id="341" r:id="rId23"/>
    <p:sldId id="342" r:id="rId24"/>
    <p:sldId id="343" r:id="rId25"/>
    <p:sldId id="660" r:id="rId26"/>
    <p:sldId id="533" r:id="rId27"/>
    <p:sldId id="356" r:id="rId28"/>
    <p:sldId id="363" r:id="rId29"/>
    <p:sldId id="365" r:id="rId30"/>
    <p:sldId id="366" r:id="rId31"/>
    <p:sldId id="367" r:id="rId32"/>
    <p:sldId id="534" r:id="rId33"/>
    <p:sldId id="535" r:id="rId34"/>
    <p:sldId id="512" r:id="rId35"/>
    <p:sldId id="380" r:id="rId36"/>
    <p:sldId id="517" r:id="rId37"/>
    <p:sldId id="387" r:id="rId38"/>
    <p:sldId id="389" r:id="rId39"/>
    <p:sldId id="348" r:id="rId40"/>
    <p:sldId id="395" r:id="rId41"/>
    <p:sldId id="263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2A56C81-F7A9-4178-A908-7FC4E6AC341C}">
          <p14:sldIdLst>
            <p14:sldId id="264"/>
            <p14:sldId id="658"/>
            <p14:sldId id="340"/>
          </p14:sldIdLst>
        </p14:section>
        <p14:section name="菜鸟服务顾问维护" id="{87B4EE23-21FB-4F90-9C6D-E2EF771EEE97}">
          <p14:sldIdLst>
            <p14:sldId id="511"/>
            <p14:sldId id="369"/>
            <p14:sldId id="370"/>
          </p14:sldIdLst>
        </p14:section>
        <p14:section name="有赞商品发布" id="{CB32C58A-99BD-4871-BD44-075C0FB9E861}">
          <p14:sldIdLst>
            <p14:sldId id="317"/>
            <p14:sldId id="661"/>
            <p14:sldId id="318"/>
            <p14:sldId id="319"/>
            <p14:sldId id="320"/>
            <p14:sldId id="321"/>
            <p14:sldId id="322"/>
            <p14:sldId id="323"/>
            <p14:sldId id="324"/>
          </p14:sldIdLst>
        </p14:section>
        <p14:section name="一盘货店铺授权" id="{F629ED1D-3F45-4E24-A268-0B0E9FDF95E0}">
          <p14:sldIdLst>
            <p14:sldId id="325"/>
            <p14:sldId id="344"/>
            <p14:sldId id="345"/>
            <p14:sldId id="326"/>
            <p14:sldId id="338"/>
            <p14:sldId id="341"/>
            <p14:sldId id="342"/>
            <p14:sldId id="343"/>
          </p14:sldIdLst>
        </p14:section>
        <p14:section name="商货品绑定" id="{7F645DEE-FED5-4E5B-8B48-EE21D2525EA1}">
          <p14:sldIdLst>
            <p14:sldId id="660"/>
            <p14:sldId id="533"/>
            <p14:sldId id="356"/>
            <p14:sldId id="363"/>
            <p14:sldId id="365"/>
            <p14:sldId id="366"/>
            <p14:sldId id="367"/>
            <p14:sldId id="534"/>
            <p14:sldId id="535"/>
          </p14:sldIdLst>
        </p14:section>
        <p14:section name="订单发货查询&amp;取消发货" id="{F7EC3A2B-01F0-41F9-BD83-0219C7D8E77D}">
          <p14:sldIdLst>
            <p14:sldId id="512"/>
            <p14:sldId id="380"/>
            <p14:sldId id="517"/>
            <p14:sldId id="387"/>
            <p14:sldId id="389"/>
            <p14:sldId id="348"/>
            <p14:sldId id="39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F2765-644F-4A7E-8D0D-96E62A060FCF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59DAE-070B-4F5A-B84E-4BDCEB1C9C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装饰图形4.png"/>
          <p:cNvPicPr>
            <a:picLocks noChangeAspect="1"/>
          </p:cNvPicPr>
          <p:nvPr/>
        </p:nvPicPr>
        <p:blipFill>
          <a:blip r:embed="rId2">
            <a:alphaModFix amt="40727"/>
          </a:blip>
          <a:stretch>
            <a:fillRect/>
          </a:stretch>
        </p:blipFill>
        <p:spPr>
          <a:xfrm>
            <a:off x="9417934" y="241120"/>
            <a:ext cx="2617764" cy="653433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789" y="404184"/>
            <a:ext cx="1054100" cy="3683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47F97-E59A-433C-89CE-B5D4E1D3CA11}" type="datetimeFigureOut">
              <a:rPr lang="zh-CN" altLang="en-US" smtClean="0"/>
              <a:t>2023/1/9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6207-49A1-46B1-9B60-8FA7EF33B6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g.cainiao.com/infra/tao-fuwu/information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evelopers.youzanyun.com/article/1556940059631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2.pptx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wmf"/><Relationship Id="rId12" Type="http://schemas.openxmlformats.org/officeDocument/2006/relationships/package" Target="../embeddings/Microsoft_PowerPoint_Presentation4.pptx"/><Relationship Id="rId2" Type="http://schemas.openxmlformats.org/officeDocument/2006/relationships/tags" Target="../tags/tag1.xml"/><Relationship Id="rId16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11" Type="http://schemas.openxmlformats.org/officeDocument/2006/relationships/image" Target="../media/image8.wmf"/><Relationship Id="rId5" Type="http://schemas.openxmlformats.org/officeDocument/2006/relationships/image" Target="../media/image5.wmf"/><Relationship Id="rId15" Type="http://schemas.openxmlformats.org/officeDocument/2006/relationships/package" Target="../embeddings/Microsoft_PowerPoint_Presentation5.pptx"/><Relationship Id="rId10" Type="http://schemas.openxmlformats.org/officeDocument/2006/relationships/package" Target="../embeddings/Microsoft_PowerPoint_Presentation3.pptx"/><Relationship Id="rId4" Type="http://schemas.openxmlformats.org/officeDocument/2006/relationships/package" Target="../embeddings/Microsoft_PowerPoint_Presentation.pptx"/><Relationship Id="rId9" Type="http://schemas.openxmlformats.org/officeDocument/2006/relationships/image" Target="../media/image7.wmf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yingyong.youzan.com/cloud-app-detail/4892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9动态背景.gi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33380" y="2895834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保税中心仓有赞业务指引</a:t>
            </a:r>
            <a:endParaRPr lang="en-US" altLang="zh-CN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2634" y="442923"/>
            <a:ext cx="1372990" cy="477661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3063" y="1042499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782" y="1005619"/>
            <a:ext cx="456920" cy="4569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2" y="1663912"/>
            <a:ext cx="6623804" cy="434312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80397" y="4446099"/>
            <a:ext cx="4415417" cy="933589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①商品图须按照要求上传，主图视频选填</a:t>
            </a:r>
            <a:endParaRPr lang="en-US" altLang="zh-CN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②商品分组和商品类目按照提示填写即可</a:t>
            </a:r>
            <a:endParaRPr lang="en-US" altLang="zh-CN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2" y="1462539"/>
            <a:ext cx="7502657" cy="4577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695873" y="4612151"/>
            <a:ext cx="3999941" cy="933589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①按实际填写规格（规格值）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②库存扣减方式按照需求选择即可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13063" y="1042499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12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82" y="1005619"/>
            <a:ext cx="456920" cy="4569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5" y="1462539"/>
            <a:ext cx="8450647" cy="50676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21492" y="4940486"/>
            <a:ext cx="3475394" cy="933589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①按照需求勾选参加会员折扣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②配送方式选择快递发货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13063" y="1042499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12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82" y="1005619"/>
            <a:ext cx="456920" cy="4569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1" y="1422090"/>
            <a:ext cx="7030704" cy="48778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49376" y="4563957"/>
            <a:ext cx="3200400" cy="933589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Gothic" panose="020B0609070205080204" pitchFamily="49" charset="-128"/>
              </a:rPr>
              <a:t>快递运费根据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需求设置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Gothic" panose="020B0609070205080204" pitchFamily="49" charset="-128"/>
              </a:rPr>
              <a:t>②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Gothic" panose="020B0609070205080204" pitchFamily="49" charset="-128"/>
              </a:rPr>
              <a:t>其他信息按照实际选填</a:t>
            </a:r>
            <a:endParaRPr lang="en-US" altLang="zh-CN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Gothic" panose="020B0609070205080204" pitchFamily="49" charset="-128"/>
            </a:endParaRPr>
          </a:p>
        </p:txBody>
      </p:sp>
      <p:sp>
        <p:nvSpPr>
          <p:cNvPr id="10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13063" y="1042499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12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82" y="1005619"/>
            <a:ext cx="456920" cy="4569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1" y="1462539"/>
            <a:ext cx="7311059" cy="447910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90761" y="5941646"/>
            <a:ext cx="7890525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Helvetica Neue Medium"/>
                <a:sym typeface="Helvetica Neue Medium"/>
              </a:rPr>
              <a:t>编辑商品详情上传商品详情即可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00538" y="5127588"/>
            <a:ext cx="3100701" cy="518091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根据需求选择更多设置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Gothic" panose="020B0609070205080204" pitchFamily="49" charset="-128"/>
            </a:endParaRPr>
          </a:p>
        </p:txBody>
      </p:sp>
      <p:sp>
        <p:nvSpPr>
          <p:cNvPr id="9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13063" y="1042499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15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782" y="1005619"/>
            <a:ext cx="456920" cy="4569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8" y="2040610"/>
            <a:ext cx="6987153" cy="46753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18434" y="3912782"/>
            <a:ext cx="2162590" cy="219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955916" y="4108433"/>
            <a:ext cx="3012291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菜鸟货品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填写到规格编码；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Shape 166"/>
          <p:cNvSpPr/>
          <p:nvPr/>
        </p:nvSpPr>
        <p:spPr>
          <a:xfrm>
            <a:off x="1712714" y="384206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5" name="Shape 166"/>
          <p:cNvSpPr/>
          <p:nvPr/>
        </p:nvSpPr>
        <p:spPr>
          <a:xfrm>
            <a:off x="891305" y="933389"/>
            <a:ext cx="8117607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此步骤会直接影响发货，请务必填写正确的菜鸟货品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1187" y="1459495"/>
            <a:ext cx="67036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work.cainiao.com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货品管理</a:t>
            </a:r>
            <a:r>
              <a:rPr lang="zh-CN" altLang="en-US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进行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</a:p>
          <a:p>
            <a:pPr algn="l"/>
            <a:r>
              <a:rPr lang="zh-CN" altLang="en-US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或在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GOS</a:t>
            </a:r>
            <a:r>
              <a:rPr lang="zh-CN" altLang="en-US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（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g.cainiao.com</a:t>
            </a:r>
            <a:r>
              <a:rPr lang="zh-CN" altLang="en-US" sz="1600" dirty="0">
                <a:solidFill>
                  <a:srgbClr val="000000"/>
                </a:solidFill>
                <a:latin typeface="微软雅黑" charset="0"/>
                <a:ea typeface="微软雅黑" charset="0"/>
              </a:rPr>
              <a:t>）-货品-货品管理进行查询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 rot="19728273">
            <a:off x="2553921" y="5055787"/>
            <a:ext cx="2550523" cy="426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193909-963C-4606-A65A-46105F49E63C}"/>
              </a:ext>
            </a:extLst>
          </p:cNvPr>
          <p:cNvSpPr/>
          <p:nvPr/>
        </p:nvSpPr>
        <p:spPr>
          <a:xfrm>
            <a:off x="4950108" y="4673518"/>
            <a:ext cx="3253364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组合品链接，规格编码请自行填写，后面组合绑定关系会用到（不要出现特殊字符哦）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4364772" y="2735444"/>
            <a:ext cx="3462486" cy="65973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一盘货店铺授权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5723" y="965684"/>
            <a:ext cx="10238740" cy="74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路径：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一盘货店铺信息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添加一盘货店铺信息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网址：</a:t>
            </a:r>
            <a:r>
              <a:rPr lang="en-US" altLang="zh-CN" dirty="0">
                <a:hlinkClick r:id="rId2"/>
              </a:rPr>
              <a:t>https://g.cainiao.com/infra/tao-fuwu/information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pitchFamily="18" charset="-122"/>
            </a:endParaRP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194" y="941791"/>
            <a:ext cx="456920" cy="456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50" y="1957192"/>
            <a:ext cx="11296886" cy="380801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8194" y="2392326"/>
            <a:ext cx="11125342" cy="1036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083981" y="2955851"/>
            <a:ext cx="5401340" cy="3615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这里显示目前已对接好的平台信息，如有新增会在此显示</a:t>
            </a:r>
          </a:p>
        </p:txBody>
      </p:sp>
      <p:sp>
        <p:nvSpPr>
          <p:cNvPr id="10" name="矩形 9"/>
          <p:cNvSpPr/>
          <p:nvPr/>
        </p:nvSpPr>
        <p:spPr>
          <a:xfrm>
            <a:off x="627321" y="3753293"/>
            <a:ext cx="3147237" cy="2162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66650" y="5991815"/>
            <a:ext cx="7445988" cy="566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在上方选择自己已经入驻好的平台，店家“添加一盘货店铺”进入店铺信息维护界面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5114" y="957433"/>
            <a:ext cx="10238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路径：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一盘货店铺信息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添加一盘货店铺信息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*有赞平台查询店铺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请查看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P14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94" y="957433"/>
            <a:ext cx="456920" cy="4569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t="37591" b="2319"/>
          <a:stretch>
            <a:fillRect/>
          </a:stretch>
        </p:blipFill>
        <p:spPr>
          <a:xfrm>
            <a:off x="1339167" y="4485878"/>
            <a:ext cx="7800084" cy="221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8095902" y="5816055"/>
            <a:ext cx="494711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基础信息填写完成后，点击保存并申请平台鉴权</a:t>
            </a:r>
          </a:p>
        </p:txBody>
      </p:sp>
      <p:sp>
        <p:nvSpPr>
          <p:cNvPr id="2" name="矩形 1"/>
          <p:cNvSpPr/>
          <p:nvPr/>
        </p:nvSpPr>
        <p:spPr>
          <a:xfrm>
            <a:off x="3577434" y="3286587"/>
            <a:ext cx="3235961" cy="26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53" y="1455718"/>
            <a:ext cx="7326012" cy="29001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95114" y="1818875"/>
            <a:ext cx="7200788" cy="1126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837274" y="2573643"/>
            <a:ext cx="2873126" cy="54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选择对应平台</a:t>
            </a:r>
          </a:p>
        </p:txBody>
      </p:sp>
      <p:sp>
        <p:nvSpPr>
          <p:cNvPr id="10" name="矩形 9"/>
          <p:cNvSpPr/>
          <p:nvPr/>
        </p:nvSpPr>
        <p:spPr>
          <a:xfrm>
            <a:off x="999460" y="3286587"/>
            <a:ext cx="3235961" cy="265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427149" y="3702505"/>
            <a:ext cx="3357502" cy="211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有赞店铺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请查看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P14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3918" y="4029199"/>
            <a:ext cx="3357502" cy="211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填写有赞店铺名称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1488262" y="864329"/>
            <a:ext cx="51360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444" y="998083"/>
            <a:ext cx="996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l">
              <a:buSzPts val="1000"/>
              <a:tabLst>
                <a:tab pos="1371600" algn="l"/>
              </a:tabLst>
            </a:pPr>
            <a:r>
              <a:rPr lang="zh-CN" altLang="en-US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方式一：</a:t>
            </a:r>
            <a:r>
              <a:rPr lang="zh-CN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其中有赞平台，店铺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ID</a:t>
            </a:r>
            <a:r>
              <a:rPr lang="zh-CN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信息商家无法直接查看，需通过店铺链接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URL</a:t>
            </a:r>
            <a:r>
              <a:rPr lang="zh-CN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尾缀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ID</a:t>
            </a:r>
            <a:r>
              <a:rPr lang="zh-CN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进行查看。</a:t>
            </a:r>
            <a:r>
              <a:rPr lang="en-US" altLang="zh-CN" spc="60" dirty="0">
                <a:solidFill>
                  <a:srgbClr val="0000FF"/>
                </a:solidFill>
                <a:latin typeface="微软雅黑 Light" panose="020B0502040204020203" pitchFamily="34" charset="-122"/>
                <a:ea typeface="等线" panose="02010600030101010101" pitchFamily="2" charset="-122"/>
                <a:cs typeface="宋体" pitchFamily="2" charset="-122"/>
                <a:hlinkClick r:id="rId2"/>
              </a:rPr>
              <a:t>https://developers.youzanyun.com/article/1556940059631</a:t>
            </a:r>
            <a:endParaRPr lang="zh-CN" altLang="zh-CN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180" y="961202"/>
            <a:ext cx="456920" cy="456920"/>
          </a:xfrm>
          <a:prstGeom prst="rect">
            <a:avLst/>
          </a:prstGeom>
        </p:spPr>
      </p:pic>
      <p:pic>
        <p:nvPicPr>
          <p:cNvPr id="9" name="图形 8" descr="指向右边的反手食指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180" y="1586168"/>
            <a:ext cx="456920" cy="4569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0444" y="1644414"/>
            <a:ext cx="9967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l">
              <a:buSzPts val="1000"/>
              <a:tabLst>
                <a:tab pos="1371600" algn="l"/>
              </a:tabLst>
            </a:pPr>
            <a:r>
              <a:rPr lang="zh-CN" altLang="en-US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方式二：微商城后台点击访问店铺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-</a:t>
            </a:r>
            <a:r>
              <a:rPr lang="zh-CN" altLang="en-US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浏览器地址中</a:t>
            </a:r>
            <a:r>
              <a:rPr lang="en-US" altLang="zh-CN" spc="60" dirty="0" err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kdt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=</a:t>
            </a:r>
            <a:r>
              <a:rPr lang="en-US" altLang="zh-CN" spc="60" dirty="0" err="1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xxxx</a:t>
            </a:r>
            <a:r>
              <a:rPr lang="zh-CN" altLang="en-US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就是店铺</a:t>
            </a:r>
            <a:r>
              <a:rPr lang="en-US" altLang="zh-CN" spc="6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rPr>
              <a:t>ID</a:t>
            </a:r>
            <a:endParaRPr lang="zh-CN" altLang="zh-CN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45" y="2071992"/>
            <a:ext cx="8976790" cy="454672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56740" y="51619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有赞店铺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查询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51AD4BE9-833A-44DC-95E2-C28B16D66B87}"/>
              </a:ext>
            </a:extLst>
          </p:cNvPr>
          <p:cNvSpPr/>
          <p:nvPr/>
        </p:nvSpPr>
        <p:spPr>
          <a:xfrm>
            <a:off x="660120" y="903686"/>
            <a:ext cx="1293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有赞操作</a:t>
            </a:r>
            <a:endParaRPr lang="zh-CN" altLang="en-US" sz="2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ïşḷíḓé">
            <a:extLst>
              <a:ext uri="{FF2B5EF4-FFF2-40B4-BE49-F238E27FC236}">
                <a16:creationId xmlns:a16="http://schemas.microsoft.com/office/drawing/2014/main" id="{A836A96E-D86F-48CE-BD12-E3D33EB6B12B}"/>
              </a:ext>
            </a:extLst>
          </p:cNvPr>
          <p:cNvSpPr/>
          <p:nvPr/>
        </p:nvSpPr>
        <p:spPr>
          <a:xfrm>
            <a:off x="830004" y="1598933"/>
            <a:ext cx="1098433" cy="977690"/>
          </a:xfrm>
          <a:prstGeom prst="ellipse">
            <a:avLst/>
          </a:prstGeom>
          <a:noFill/>
          <a:ln w="50800" cmpd="dbl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A0FA49-8CF8-4F31-A2B8-515C24B4AC0B}"/>
              </a:ext>
            </a:extLst>
          </p:cNvPr>
          <p:cNvSpPr/>
          <p:nvPr/>
        </p:nvSpPr>
        <p:spPr>
          <a:xfrm>
            <a:off x="896889" y="192442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libaba PuHuiTi" pitchFamily="18" charset="-122"/>
              </a:rPr>
              <a:t>入驻有赞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326D220-35BE-41D6-9017-78B64E76E8DD}"/>
              </a:ext>
            </a:extLst>
          </p:cNvPr>
          <p:cNvSpPr/>
          <p:nvPr/>
        </p:nvSpPr>
        <p:spPr>
          <a:xfrm>
            <a:off x="4586412" y="1901345"/>
            <a:ext cx="928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商品发布</a:t>
            </a:r>
          </a:p>
        </p:txBody>
      </p:sp>
      <p:sp>
        <p:nvSpPr>
          <p:cNvPr id="8" name="îşlîḋé">
            <a:extLst>
              <a:ext uri="{FF2B5EF4-FFF2-40B4-BE49-F238E27FC236}">
                <a16:creationId xmlns:a16="http://schemas.microsoft.com/office/drawing/2014/main" id="{0C840B1C-5DC8-4C62-BA8A-4CA627ED4E5E}"/>
              </a:ext>
            </a:extLst>
          </p:cNvPr>
          <p:cNvSpPr/>
          <p:nvPr/>
        </p:nvSpPr>
        <p:spPr>
          <a:xfrm>
            <a:off x="10232752" y="4475370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4DDC19B-5784-461B-A910-44D5028ADA07}"/>
              </a:ext>
            </a:extLst>
          </p:cNvPr>
          <p:cNvSpPr/>
          <p:nvPr/>
        </p:nvSpPr>
        <p:spPr>
          <a:xfrm>
            <a:off x="10448856" y="4909777"/>
            <a:ext cx="1037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实单测试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上架售卖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i$líḍé">
            <a:extLst>
              <a:ext uri="{FF2B5EF4-FFF2-40B4-BE49-F238E27FC236}">
                <a16:creationId xmlns:a16="http://schemas.microsoft.com/office/drawing/2014/main" id="{7FDD1655-E0EC-4945-83CC-59E58B40139C}"/>
              </a:ext>
            </a:extLst>
          </p:cNvPr>
          <p:cNvSpPr/>
          <p:nvPr/>
        </p:nvSpPr>
        <p:spPr>
          <a:xfrm>
            <a:off x="660120" y="4452287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3C1A2D5-1FD4-4425-8B6C-E5C008FF2AE3}"/>
              </a:ext>
            </a:extLst>
          </p:cNvPr>
          <p:cNvSpPr/>
          <p:nvPr/>
        </p:nvSpPr>
        <p:spPr>
          <a:xfrm>
            <a:off x="915823" y="5040583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入驻菜鸟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iśļïde">
            <a:extLst>
              <a:ext uri="{FF2B5EF4-FFF2-40B4-BE49-F238E27FC236}">
                <a16:creationId xmlns:a16="http://schemas.microsoft.com/office/drawing/2014/main" id="{CE8A9FD6-787C-4325-878A-3A1EBC2248B2}"/>
              </a:ext>
            </a:extLst>
          </p:cNvPr>
          <p:cNvSpPr/>
          <p:nvPr/>
        </p:nvSpPr>
        <p:spPr>
          <a:xfrm>
            <a:off x="2511619" y="4452287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D889C3E-5EE0-466F-995A-E811322D62A5}"/>
              </a:ext>
            </a:extLst>
          </p:cNvPr>
          <p:cNvSpPr/>
          <p:nvPr/>
        </p:nvSpPr>
        <p:spPr>
          <a:xfrm>
            <a:off x="2430902" y="4982795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一盘货店铺授权</a:t>
            </a:r>
          </a:p>
        </p:txBody>
      </p:sp>
      <p:sp>
        <p:nvSpPr>
          <p:cNvPr id="9" name="îšḷïďe">
            <a:extLst>
              <a:ext uri="{FF2B5EF4-FFF2-40B4-BE49-F238E27FC236}">
                <a16:creationId xmlns:a16="http://schemas.microsoft.com/office/drawing/2014/main" id="{2AAD2F35-7B98-400D-946F-C2E3705CFD8E}"/>
              </a:ext>
            </a:extLst>
          </p:cNvPr>
          <p:cNvSpPr/>
          <p:nvPr/>
        </p:nvSpPr>
        <p:spPr>
          <a:xfrm>
            <a:off x="4372922" y="4452287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DD9C56E0-3910-4EA3-9588-63002017A38F}"/>
              </a:ext>
            </a:extLst>
          </p:cNvPr>
          <p:cNvSpPr/>
          <p:nvPr/>
        </p:nvSpPr>
        <p:spPr>
          <a:xfrm>
            <a:off x="4693195" y="4825139"/>
            <a:ext cx="8899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创建货品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&amp;</a:t>
            </a:r>
          </a:p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货品备案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íSļïḑé">
            <a:extLst>
              <a:ext uri="{FF2B5EF4-FFF2-40B4-BE49-F238E27FC236}">
                <a16:creationId xmlns:a16="http://schemas.microsoft.com/office/drawing/2014/main" id="{BE984E55-DE11-4D53-87F9-17EA1332A884}"/>
              </a:ext>
            </a:extLst>
          </p:cNvPr>
          <p:cNvSpPr/>
          <p:nvPr/>
        </p:nvSpPr>
        <p:spPr>
          <a:xfrm>
            <a:off x="6221498" y="4452287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EB812B8-4093-41BB-8727-5C813DE19E63}"/>
              </a:ext>
            </a:extLst>
          </p:cNvPr>
          <p:cNvSpPr/>
          <p:nvPr/>
        </p:nvSpPr>
        <p:spPr>
          <a:xfrm>
            <a:off x="6541771" y="5040583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备货入仓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íSļïḑé">
            <a:extLst>
              <a:ext uri="{FF2B5EF4-FFF2-40B4-BE49-F238E27FC236}">
                <a16:creationId xmlns:a16="http://schemas.microsoft.com/office/drawing/2014/main" id="{52F512F8-7286-4BCC-B729-B6147A053755}"/>
              </a:ext>
            </a:extLst>
          </p:cNvPr>
          <p:cNvSpPr/>
          <p:nvPr/>
        </p:nvSpPr>
        <p:spPr>
          <a:xfrm>
            <a:off x="8088183" y="4452287"/>
            <a:ext cx="1438201" cy="1438201"/>
          </a:xfrm>
          <a:prstGeom prst="ellipse">
            <a:avLst/>
          </a:prstGeom>
          <a:noFill/>
          <a:ln w="50800" cmpd="dbl">
            <a:solidFill>
              <a:srgbClr val="0066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3047A9C-4E8F-42DC-953D-8EBE575F1512}"/>
              </a:ext>
            </a:extLst>
          </p:cNvPr>
          <p:cNvSpPr/>
          <p:nvPr/>
        </p:nvSpPr>
        <p:spPr>
          <a:xfrm>
            <a:off x="8408456" y="4825139"/>
            <a:ext cx="8899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库存管理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&amp;</a:t>
            </a:r>
          </a:p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渠道划拨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919434F1-731F-45F8-978F-910485D32939}"/>
              </a:ext>
            </a:extLst>
          </p:cNvPr>
          <p:cNvCxnSpPr>
            <a:cxnSpLocks/>
          </p:cNvCxnSpPr>
          <p:nvPr/>
        </p:nvCxnSpPr>
        <p:spPr>
          <a:xfrm>
            <a:off x="2056060" y="2060951"/>
            <a:ext cx="2401402" cy="0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EACE70E8-690D-45D3-B84F-7DD7CC467AF7}"/>
              </a:ext>
            </a:extLst>
          </p:cNvPr>
          <p:cNvCxnSpPr>
            <a:cxnSpLocks/>
          </p:cNvCxnSpPr>
          <p:nvPr/>
        </p:nvCxnSpPr>
        <p:spPr>
          <a:xfrm>
            <a:off x="2096700" y="5171388"/>
            <a:ext cx="413298" cy="0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734625EC-34E8-4920-B6DC-AB5ADD8A604A}"/>
              </a:ext>
            </a:extLst>
          </p:cNvPr>
          <p:cNvCxnSpPr>
            <a:cxnSpLocks/>
          </p:cNvCxnSpPr>
          <p:nvPr/>
        </p:nvCxnSpPr>
        <p:spPr>
          <a:xfrm>
            <a:off x="3957529" y="5171388"/>
            <a:ext cx="413298" cy="0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E32B0114-B3D1-4C44-A39B-F73AFDF14F0F}"/>
              </a:ext>
            </a:extLst>
          </p:cNvPr>
          <p:cNvCxnSpPr>
            <a:cxnSpLocks/>
          </p:cNvCxnSpPr>
          <p:nvPr/>
        </p:nvCxnSpPr>
        <p:spPr>
          <a:xfrm>
            <a:off x="5811123" y="5171388"/>
            <a:ext cx="413298" cy="0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5F0D0DC4-FF07-4C70-8D16-67C5046983B8}"/>
              </a:ext>
            </a:extLst>
          </p:cNvPr>
          <p:cNvCxnSpPr>
            <a:cxnSpLocks/>
          </p:cNvCxnSpPr>
          <p:nvPr/>
        </p:nvCxnSpPr>
        <p:spPr>
          <a:xfrm>
            <a:off x="7671952" y="5171388"/>
            <a:ext cx="413298" cy="0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20CAEAD0-5A5F-4994-94A2-D5B267146112}"/>
              </a:ext>
            </a:extLst>
          </p:cNvPr>
          <p:cNvCxnSpPr>
            <a:cxnSpLocks/>
          </p:cNvCxnSpPr>
          <p:nvPr/>
        </p:nvCxnSpPr>
        <p:spPr>
          <a:xfrm flipV="1">
            <a:off x="9607583" y="5152071"/>
            <a:ext cx="478147" cy="1"/>
          </a:xfrm>
          <a:prstGeom prst="line">
            <a:avLst/>
          </a:prstGeom>
          <a:noFill/>
          <a:ln w="28575" cap="flat">
            <a:solidFill>
              <a:schemeClr val="bg2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2CBDC815-1DB6-4787-AA10-FE7C25CFBB24}"/>
              </a:ext>
            </a:extLst>
          </p:cNvPr>
          <p:cNvSpPr/>
          <p:nvPr/>
        </p:nvSpPr>
        <p:spPr>
          <a:xfrm>
            <a:off x="660120" y="4022022"/>
            <a:ext cx="15712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200" b="1" dirty="0">
                <a:solidFill>
                  <a:srgbClr val="0066FF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菜鸟侧操作</a:t>
            </a:r>
            <a:endParaRPr lang="zh-CN" altLang="en-US" sz="2200" b="1" dirty="0">
              <a:solidFill>
                <a:srgbClr val="0066FF"/>
              </a:solidFill>
            </a:endParaRPr>
          </a:p>
        </p:txBody>
      </p:sp>
      <p:graphicFrame>
        <p:nvGraphicFramePr>
          <p:cNvPr id="89" name="对象 88">
            <a:hlinkClick r:id="" action="ppaction://ole?verb=0"/>
            <a:extLst>
              <a:ext uri="{FF2B5EF4-FFF2-40B4-BE49-F238E27FC236}">
                <a16:creationId xmlns:a16="http://schemas.microsoft.com/office/drawing/2014/main" id="{0177F0A2-F527-479C-9823-8295CC82DA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7212" y="6016671"/>
          <a:ext cx="875466" cy="75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Presentation" showAsIcon="1" r:id="rId4" imgW="914400" imgH="792360" progId="PowerPoint.Show.12">
                  <p:embed/>
                </p:oleObj>
              </mc:Choice>
              <mc:Fallback>
                <p:oleObj name="Presentation" showAsIcon="1" r:id="rId4" imgW="914400" imgH="792360" progId="PowerPoint.Show.12">
                  <p:embed/>
                  <p:pic>
                    <p:nvPicPr>
                      <p:cNvPr id="89" name="对象 8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0177F0A2-F527-479C-9823-8295CC82DA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7212" y="6016671"/>
                        <a:ext cx="875466" cy="758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对象 90">
            <a:hlinkClick r:id="" action="ppaction://ole?verb=0"/>
            <a:extLst>
              <a:ext uri="{FF2B5EF4-FFF2-40B4-BE49-F238E27FC236}">
                <a16:creationId xmlns:a16="http://schemas.microsoft.com/office/drawing/2014/main" id="{1EE1EB66-E941-4A4E-BEF9-63D14A45AF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7124" y="6016671"/>
          <a:ext cx="878630" cy="7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Presentation" showAsIcon="1" r:id="rId6" imgW="914400" imgH="792360" progId="PowerPoint.Show.12">
                  <p:embed/>
                </p:oleObj>
              </mc:Choice>
              <mc:Fallback>
                <p:oleObj name="Presentation" showAsIcon="1" r:id="rId6" imgW="914400" imgH="792360" progId="PowerPoint.Show.12">
                  <p:embed/>
                  <p:pic>
                    <p:nvPicPr>
                      <p:cNvPr id="91" name="对象 90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EE1EB66-E941-4A4E-BEF9-63D14A45AF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7124" y="6016671"/>
                        <a:ext cx="878630" cy="76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对象 92">
            <a:hlinkClick r:id="" action="ppaction://ole?verb=0"/>
            <a:extLst>
              <a:ext uri="{FF2B5EF4-FFF2-40B4-BE49-F238E27FC236}">
                <a16:creationId xmlns:a16="http://schemas.microsoft.com/office/drawing/2014/main" id="{D363A8BC-CBF0-4A89-A155-3836A51D9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1596" y="6016671"/>
          <a:ext cx="878630" cy="7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Presentation" showAsIcon="1" r:id="rId8" imgW="914400" imgH="792360" progId="PowerPoint.Show.12">
                  <p:embed/>
                </p:oleObj>
              </mc:Choice>
              <mc:Fallback>
                <p:oleObj name="Presentation" showAsIcon="1" r:id="rId8" imgW="914400" imgH="792360" progId="PowerPoint.Show.12">
                  <p:embed/>
                  <p:pic>
                    <p:nvPicPr>
                      <p:cNvPr id="93" name="对象 9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D363A8BC-CBF0-4A89-A155-3836A51D9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51596" y="6016671"/>
                        <a:ext cx="878630" cy="76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对象 93">
            <a:hlinkClick r:id="" action="ppaction://ole?verb=0"/>
            <a:extLst>
              <a:ext uri="{FF2B5EF4-FFF2-40B4-BE49-F238E27FC236}">
                <a16:creationId xmlns:a16="http://schemas.microsoft.com/office/drawing/2014/main" id="{A8A6414D-635C-49C9-8CD0-918747187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47927" y="6016671"/>
          <a:ext cx="887952" cy="76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Presentation" showAsIcon="1" r:id="rId10" imgW="914400" imgH="792360" progId="PowerPoint.Show.12">
                  <p:embed/>
                </p:oleObj>
              </mc:Choice>
              <mc:Fallback>
                <p:oleObj name="Presentation" showAsIcon="1" r:id="rId10" imgW="914400" imgH="792360" progId="PowerPoint.Show.12">
                  <p:embed/>
                  <p:pic>
                    <p:nvPicPr>
                      <p:cNvPr id="94" name="对象 9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A8A6414D-635C-49C9-8CD0-9187471872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47927" y="6016671"/>
                        <a:ext cx="887952" cy="76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hlinkClick r:id="" action="ppaction://ole?verb=0"/>
            <a:extLst>
              <a:ext uri="{FF2B5EF4-FFF2-40B4-BE49-F238E27FC236}">
                <a16:creationId xmlns:a16="http://schemas.microsoft.com/office/drawing/2014/main" id="{629B301E-96F7-41EC-A673-229F0EE18B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22607" y="6005854"/>
          <a:ext cx="908236" cy="786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Presentation" showAsIcon="1" r:id="rId12" imgW="914400" imgH="792360" progId="PowerPoint.Show.12">
                  <p:embed/>
                </p:oleObj>
              </mc:Choice>
              <mc:Fallback>
                <p:oleObj name="Presentation" showAsIcon="1" r:id="rId12" imgW="914400" imgH="792360" progId="PowerPoint.Show.12">
                  <p:embed/>
                  <p:pic>
                    <p:nvPicPr>
                      <p:cNvPr id="3" name="对象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29B301E-96F7-41EC-A673-229F0EE18B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22607" y="6005854"/>
                        <a:ext cx="908236" cy="786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图片 37">
            <a:extLst>
              <a:ext uri="{FF2B5EF4-FFF2-40B4-BE49-F238E27FC236}">
                <a16:creationId xmlns:a16="http://schemas.microsoft.com/office/drawing/2014/main" id="{37F94452-15DD-4485-8E7B-3641360DE4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061" y="171627"/>
            <a:ext cx="2041286" cy="615182"/>
          </a:xfrm>
          <a:prstGeom prst="rect">
            <a:avLst/>
          </a:prstGeom>
        </p:spPr>
      </p:pic>
      <p:sp>
        <p:nvSpPr>
          <p:cNvPr id="43" name="ïşḷíḓé">
            <a:extLst>
              <a:ext uri="{FF2B5EF4-FFF2-40B4-BE49-F238E27FC236}">
                <a16:creationId xmlns:a16="http://schemas.microsoft.com/office/drawing/2014/main" id="{081AE283-572F-411E-9F11-D4A9ABCE1799}"/>
              </a:ext>
            </a:extLst>
          </p:cNvPr>
          <p:cNvSpPr/>
          <p:nvPr/>
        </p:nvSpPr>
        <p:spPr>
          <a:xfrm>
            <a:off x="4500552" y="1588421"/>
            <a:ext cx="1098433" cy="977690"/>
          </a:xfrm>
          <a:prstGeom prst="ellipse">
            <a:avLst/>
          </a:prstGeom>
          <a:noFill/>
          <a:ln w="50800" cmpd="dbl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 anchor="b" anchorCtr="1">
            <a:normAutofit/>
          </a:bodyPr>
          <a:lstStyle/>
          <a:p>
            <a:pPr algn="ctr"/>
            <a:endParaRPr lang="zh-CN" altLang="en-US" sz="600" b="1" dirty="0">
              <a:solidFill>
                <a:schemeClr val="tx1"/>
              </a:solidFill>
            </a:endParaRPr>
          </a:p>
        </p:txBody>
      </p:sp>
      <p:sp>
        <p:nvSpPr>
          <p:cNvPr id="55" name="矩形: 圆角 19">
            <a:extLst>
              <a:ext uri="{FF2B5EF4-FFF2-40B4-BE49-F238E27FC236}">
                <a16:creationId xmlns:a16="http://schemas.microsoft.com/office/drawing/2014/main" id="{1CF48308-77F1-4E80-A09F-941A9AA69266}"/>
              </a:ext>
            </a:extLst>
          </p:cNvPr>
          <p:cNvSpPr/>
          <p:nvPr/>
        </p:nvSpPr>
        <p:spPr>
          <a:xfrm>
            <a:off x="4370827" y="2780053"/>
            <a:ext cx="1416762" cy="1469643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5716760-5BCD-4B8B-B38F-820581A96050}"/>
              </a:ext>
            </a:extLst>
          </p:cNvPr>
          <p:cNvSpPr/>
          <p:nvPr/>
        </p:nvSpPr>
        <p:spPr>
          <a:xfrm>
            <a:off x="4329496" y="3228728"/>
            <a:ext cx="1724714" cy="67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dirty="0"/>
              <a:t>绑定有赞商品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菜鸟货品</a:t>
            </a:r>
          </a:p>
        </p:txBody>
      </p:sp>
      <p:graphicFrame>
        <p:nvGraphicFramePr>
          <p:cNvPr id="56" name="对象 55">
            <a:hlinkClick r:id="" action="ppaction://ole?verb=0"/>
            <a:extLst>
              <a:ext uri="{FF2B5EF4-FFF2-40B4-BE49-F238E27FC236}">
                <a16:creationId xmlns:a16="http://schemas.microsoft.com/office/drawing/2014/main" id="{729A4DFE-CC0A-4E6D-ADAF-5782132DC5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1861" y="6005854"/>
          <a:ext cx="769524" cy="66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Presentation" showAsIcon="1" r:id="rId15" imgW="914400" imgH="787320" progId="PowerPoint.Show.12">
                  <p:embed/>
                </p:oleObj>
              </mc:Choice>
              <mc:Fallback>
                <p:oleObj name="Presentation" showAsIcon="1" r:id="rId15" imgW="914400" imgH="787320" progId="PowerPoint.Show.12">
                  <p:embed/>
                  <p:pic>
                    <p:nvPicPr>
                      <p:cNvPr id="56" name="对象 5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29A4DFE-CC0A-4E6D-ADAF-5782132DC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61861" y="6005854"/>
                        <a:ext cx="769524" cy="662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矩形 57">
            <a:extLst>
              <a:ext uri="{FF2B5EF4-FFF2-40B4-BE49-F238E27FC236}">
                <a16:creationId xmlns:a16="http://schemas.microsoft.com/office/drawing/2014/main" id="{2DF2E552-ECCF-4A97-BF90-10ADE922C2C0}"/>
              </a:ext>
            </a:extLst>
          </p:cNvPr>
          <p:cNvSpPr/>
          <p:nvPr/>
        </p:nvSpPr>
        <p:spPr>
          <a:xfrm>
            <a:off x="2273231" y="171477"/>
            <a:ext cx="7886731" cy="66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**请注意：菜鸟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与第三方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不可同时对接渠道平台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12E2781-822B-4C76-B37C-A2FDD4CB188F}"/>
              </a:ext>
            </a:extLst>
          </p:cNvPr>
          <p:cNvSpPr/>
          <p:nvPr/>
        </p:nvSpPr>
        <p:spPr>
          <a:xfrm>
            <a:off x="2806383" y="5970194"/>
            <a:ext cx="16209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P15-P22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1547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5723" y="965684"/>
            <a:ext cx="1056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服务购买：点击去购买有赞服务，并完成购买应用的操作，购买完成后返回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点击下一步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395" y="4627195"/>
            <a:ext cx="2190307" cy="563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3" y="2189861"/>
            <a:ext cx="8316445" cy="39586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r="41089" b="29394"/>
          <a:stretch>
            <a:fillRect/>
          </a:stretch>
        </p:blipFill>
        <p:spPr>
          <a:xfrm>
            <a:off x="6694955" y="3823763"/>
            <a:ext cx="5160445" cy="29440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E8239A-5138-49C8-AEB1-3C9FD0630788}"/>
              </a:ext>
            </a:extLst>
          </p:cNvPr>
          <p:cNvSpPr/>
          <p:nvPr/>
        </p:nvSpPr>
        <p:spPr>
          <a:xfrm>
            <a:off x="2978548" y="1397998"/>
            <a:ext cx="556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dirty="0">
                <a:hlinkClick r:id="rId4"/>
              </a:rPr>
              <a:t>https://yingyong.youzan.com/cloud-app-detail/48926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9843040-8EB1-480C-8A06-8043718266A7}"/>
              </a:ext>
            </a:extLst>
          </p:cNvPr>
          <p:cNvSpPr txBox="1"/>
          <p:nvPr/>
        </p:nvSpPr>
        <p:spPr>
          <a:xfrm>
            <a:off x="775403" y="1433044"/>
            <a:ext cx="1056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购买链接：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17AF51-6BA6-4429-89B6-E40FBB29EA13}"/>
              </a:ext>
            </a:extLst>
          </p:cNvPr>
          <p:cNvSpPr txBox="1"/>
          <p:nvPr/>
        </p:nvSpPr>
        <p:spPr>
          <a:xfrm>
            <a:off x="8618923" y="1344092"/>
            <a:ext cx="1056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到期后不要忘记续费哦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8883" y="950061"/>
            <a:ext cx="1129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订购有赞跨境申报服务：点击去购买有赞服务，并完成购买应用的操作，购买完成后返回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点击下一步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395" y="4627195"/>
            <a:ext cx="2190307" cy="563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83" y="1383930"/>
            <a:ext cx="9231789" cy="4394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863" y="3791185"/>
            <a:ext cx="5407607" cy="27990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3849" y="953292"/>
            <a:ext cx="1129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登录有赞并完成确认，返回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点击已成功验证，下一步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395" y="4627195"/>
            <a:ext cx="2190307" cy="563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31" y="1616926"/>
            <a:ext cx="10120296" cy="48173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28093" y="885524"/>
            <a:ext cx="1129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勾选服务协议，完成平台授权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35395" y="4627195"/>
            <a:ext cx="2190307" cy="563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56740" y="51619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店铺授权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4" y="1401468"/>
            <a:ext cx="10738625" cy="51116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Shape 166">
            <a:extLst>
              <a:ext uri="{FF2B5EF4-FFF2-40B4-BE49-F238E27FC236}">
                <a16:creationId xmlns:a16="http://schemas.microsoft.com/office/drawing/2014/main" id="{7286D9CE-9233-4404-81FB-2B6A4FD792FE}"/>
              </a:ext>
            </a:extLst>
          </p:cNvPr>
          <p:cNvSpPr/>
          <p:nvPr/>
        </p:nvSpPr>
        <p:spPr>
          <a:xfrm>
            <a:off x="3410974" y="1994979"/>
            <a:ext cx="5370060" cy="65973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绑定有赞商品</a:t>
            </a:r>
            <a:r>
              <a:rPr lang="en-US" altLang="zh-CN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菜鸟货品</a:t>
            </a:r>
            <a:endParaRPr lang="en-US" altLang="zh-CN" sz="3600" b="1" dirty="0">
              <a:solidFill>
                <a:srgbClr val="00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FCDCFE-37F0-42AD-AED1-A8721514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386" y="3353118"/>
            <a:ext cx="3987348" cy="257004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EC0E0B1-E298-4F96-AAE7-D63C9C0BD8F1}"/>
              </a:ext>
            </a:extLst>
          </p:cNvPr>
          <p:cNvSpPr/>
          <p:nvPr/>
        </p:nvSpPr>
        <p:spPr>
          <a:xfrm>
            <a:off x="3892828" y="2644375"/>
            <a:ext cx="6096000" cy="4589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菜鸟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有赞支持单品和组合商品发货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953DF5-92DE-4D3D-9146-CC477260DAE0}"/>
              </a:ext>
            </a:extLst>
          </p:cNvPr>
          <p:cNvSpPr/>
          <p:nvPr/>
        </p:nvSpPr>
        <p:spPr>
          <a:xfrm>
            <a:off x="3837611" y="6139642"/>
            <a:ext cx="6096000" cy="3774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遇到问题：可在钉钉搜索：菜鸟服务顾问，进行咨询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48217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EACD19-D7DA-4B18-A4F6-3AE7C3B0066F}"/>
              </a:ext>
            </a:extLst>
          </p:cNvPr>
          <p:cNvSpPr/>
          <p:nvPr/>
        </p:nvSpPr>
        <p:spPr>
          <a:xfrm>
            <a:off x="304799" y="914653"/>
            <a:ext cx="10529455" cy="12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第一步：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点击进入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GOS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→货品→全渠道货品管理→商货品绑定</a:t>
            </a:r>
            <a:endParaRPr lang="zh-CN" altLang="zh-CN" sz="1100" kern="100" dirty="0">
              <a:latin typeface="等线" panose="02010600030101010101" pitchFamily="2" charset="-122"/>
              <a:cs typeface="Kalinga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第二步：查询绑定关系</a:t>
            </a: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如下图：可选择销售渠道、对应渠道的店铺名称、需要查询的货品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ID 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、商品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ID/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名称搜索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4179CF7-B19A-409C-A7A9-43C73794E7D4}"/>
              </a:ext>
            </a:extLst>
          </p:cNvPr>
          <p:cNvSpPr/>
          <p:nvPr/>
        </p:nvSpPr>
        <p:spPr>
          <a:xfrm>
            <a:off x="1580374" y="39125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0" dirty="0"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lang="zh-CN" altLang="zh-CN" sz="1200" b="1" kern="100" dirty="0">
              <a:latin typeface="等线" panose="02010600030101010101" pitchFamily="2" charset="-122"/>
              <a:cs typeface="Kalinga" panose="020B0502040204020203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5BAAA14-8A03-40C1-8CD5-A8BBFB5A5F4B}"/>
              </a:ext>
            </a:extLst>
          </p:cNvPr>
          <p:cNvGrpSpPr/>
          <p:nvPr/>
        </p:nvGrpSpPr>
        <p:grpSpPr>
          <a:xfrm>
            <a:off x="304799" y="2436612"/>
            <a:ext cx="9652001" cy="4002424"/>
            <a:chOff x="304799" y="1943389"/>
            <a:chExt cx="10923412" cy="449564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C4290E5-3600-4E87-8036-44ED1DA2A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799" y="1943389"/>
              <a:ext cx="10923412" cy="449564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19A6B47-4619-4345-B183-C1F1D9817E53}"/>
                </a:ext>
              </a:extLst>
            </p:cNvPr>
            <p:cNvSpPr/>
            <p:nvPr/>
          </p:nvSpPr>
          <p:spPr>
            <a:xfrm>
              <a:off x="4812145" y="1943389"/>
              <a:ext cx="646546" cy="4395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5E49D0D-A502-4A6C-BC3A-B986D269F084}"/>
                </a:ext>
              </a:extLst>
            </p:cNvPr>
            <p:cNvSpPr/>
            <p:nvPr/>
          </p:nvSpPr>
          <p:spPr>
            <a:xfrm>
              <a:off x="640516" y="5799572"/>
              <a:ext cx="939858" cy="3149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914531C-2862-4183-8AC0-560B9E6ADED8}"/>
              </a:ext>
            </a:extLst>
          </p:cNvPr>
          <p:cNvSpPr/>
          <p:nvPr/>
        </p:nvSpPr>
        <p:spPr>
          <a:xfrm>
            <a:off x="600365" y="5869728"/>
            <a:ext cx="831542" cy="2803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6031E2-B979-4DE1-87AA-EEB259419495}"/>
              </a:ext>
            </a:extLst>
          </p:cNvPr>
          <p:cNvSpPr/>
          <p:nvPr/>
        </p:nvSpPr>
        <p:spPr>
          <a:xfrm>
            <a:off x="531092" y="6127515"/>
            <a:ext cx="831542" cy="280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5042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262FB9-D63B-45FA-A982-FE3810ED2770}"/>
              </a:ext>
            </a:extLst>
          </p:cNvPr>
          <p:cNvSpPr/>
          <p:nvPr/>
        </p:nvSpPr>
        <p:spPr>
          <a:xfrm>
            <a:off x="1580374" y="39125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0" dirty="0"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lang="zh-CN" altLang="zh-CN" sz="1200" b="1" kern="100" dirty="0">
              <a:latin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04799" y="914653"/>
            <a:ext cx="10529455" cy="87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第三步：新增绑定关系</a:t>
            </a:r>
            <a:r>
              <a:rPr lang="en-US" altLang="zh-CN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单个</a:t>
            </a: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新增</a:t>
            </a:r>
          </a:p>
          <a:p>
            <a:pPr>
              <a:lnSpc>
                <a:spcPct val="150000"/>
              </a:lnSpc>
            </a:pP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单个新增</a:t>
            </a:r>
            <a:r>
              <a:rPr lang="en-US" altLang="zh-CN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单个商品绑定单个货品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：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新增按钮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→单个商品→填入下图数据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B4CA16-2E42-4EF9-89C5-50F24C350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49" y="1790217"/>
            <a:ext cx="5742551" cy="18942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A5FF1-9B83-4277-B115-2A64168357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4799" y="3370642"/>
            <a:ext cx="8567058" cy="34111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0D90BBE-B3D0-4125-99E7-BB0DB903C736}"/>
              </a:ext>
            </a:extLst>
          </p:cNvPr>
          <p:cNvSpPr/>
          <p:nvPr/>
        </p:nvSpPr>
        <p:spPr>
          <a:xfrm>
            <a:off x="2351765" y="5457679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菜鸟货品</a:t>
            </a:r>
            <a:r>
              <a:rPr lang="en-US" altLang="zh-CN" sz="2000" dirty="0">
                <a:solidFill>
                  <a:srgbClr val="FF0000"/>
                </a:solidFill>
              </a:rPr>
              <a:t>ID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3632D5-D03C-488D-9101-E83D1D4F6FA0}"/>
              </a:ext>
            </a:extLst>
          </p:cNvPr>
          <p:cNvSpPr/>
          <p:nvPr/>
        </p:nvSpPr>
        <p:spPr>
          <a:xfrm>
            <a:off x="2351765" y="5780782"/>
            <a:ext cx="1909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货品创建完成后，可以在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BMS-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货品管理查询到。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FAA9EAC-6AE7-411A-AAAD-0B81248EAB80}"/>
              </a:ext>
            </a:extLst>
          </p:cNvPr>
          <p:cNvCxnSpPr>
            <a:cxnSpLocks/>
          </p:cNvCxnSpPr>
          <p:nvPr/>
        </p:nvCxnSpPr>
        <p:spPr>
          <a:xfrm flipV="1">
            <a:off x="4142014" y="4283153"/>
            <a:ext cx="892628" cy="553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270BE728-F75E-4B30-98C0-C09E8C26DE26}"/>
              </a:ext>
            </a:extLst>
          </p:cNvPr>
          <p:cNvSpPr txBox="1"/>
          <p:nvPr/>
        </p:nvSpPr>
        <p:spPr>
          <a:xfrm>
            <a:off x="3835460" y="3875362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选择商货绑定生效店铺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EE9B9C-D705-4351-88EF-99E1AB406C59}"/>
              </a:ext>
            </a:extLst>
          </p:cNvPr>
          <p:cNvSpPr/>
          <p:nvPr/>
        </p:nvSpPr>
        <p:spPr>
          <a:xfrm>
            <a:off x="4538744" y="5880834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可供识别的品名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85D1939-5B86-4FE3-AA9C-954AA6311E54}"/>
              </a:ext>
            </a:extLst>
          </p:cNvPr>
          <p:cNvSpPr/>
          <p:nvPr/>
        </p:nvSpPr>
        <p:spPr>
          <a:xfrm>
            <a:off x="4538744" y="550926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商品名称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3532080-3E19-4D6C-A93D-B24B93027236}"/>
              </a:ext>
            </a:extLst>
          </p:cNvPr>
          <p:cNvSpPr txBox="1"/>
          <p:nvPr/>
        </p:nvSpPr>
        <p:spPr>
          <a:xfrm>
            <a:off x="7826185" y="41686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rgbClr val="FF0000"/>
                </a:solidFill>
              </a:rPr>
              <a:t>注：请完成店铺授权后操作商货品绑定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B496AEF-7B77-49CA-97AD-E404FB1DD6AD}"/>
              </a:ext>
            </a:extLst>
          </p:cNvPr>
          <p:cNvSpPr/>
          <p:nvPr/>
        </p:nvSpPr>
        <p:spPr>
          <a:xfrm>
            <a:off x="450508" y="550995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有赞规格编码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90D8FFD-6FE7-4E3A-B3BA-301E6D0FA8DB}"/>
              </a:ext>
            </a:extLst>
          </p:cNvPr>
          <p:cNvSpPr/>
          <p:nvPr/>
        </p:nvSpPr>
        <p:spPr>
          <a:xfrm>
            <a:off x="463901" y="5832059"/>
            <a:ext cx="190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微商城</a:t>
            </a:r>
            <a:r>
              <a:rPr lang="en-US" altLang="zh-CN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规格明细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商品编码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9A897D-B822-4561-B9D5-3186716F3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808" y="1788825"/>
            <a:ext cx="5625319" cy="119518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8AE23A1A-C134-4BD2-84F7-426E456C6E2E}"/>
              </a:ext>
            </a:extLst>
          </p:cNvPr>
          <p:cNvSpPr/>
          <p:nvPr/>
        </p:nvSpPr>
        <p:spPr>
          <a:xfrm>
            <a:off x="9350668" y="489019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有赞规格编码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7A592B9-CCFF-42B5-8D47-562839578F7C}"/>
              </a:ext>
            </a:extLst>
          </p:cNvPr>
          <p:cNvSpPr/>
          <p:nvPr/>
        </p:nvSpPr>
        <p:spPr>
          <a:xfrm>
            <a:off x="9364061" y="5212299"/>
            <a:ext cx="190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微商城</a:t>
            </a:r>
            <a:r>
              <a:rPr lang="en-US" altLang="zh-CN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规格明细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商品编码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78734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5ED7D-0784-4C96-A3FC-ADD3E681C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5895" y="2310616"/>
            <a:ext cx="11106901" cy="414074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262FB9-D63B-45FA-A982-FE3810ED2770}"/>
              </a:ext>
            </a:extLst>
          </p:cNvPr>
          <p:cNvSpPr/>
          <p:nvPr/>
        </p:nvSpPr>
        <p:spPr>
          <a:xfrm>
            <a:off x="1580374" y="39125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kern="0" dirty="0"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lang="zh-CN" altLang="zh-CN" sz="1200" b="1" kern="100" dirty="0">
              <a:latin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04799" y="914653"/>
            <a:ext cx="11725331" cy="12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第三步：新增绑定关系</a:t>
            </a:r>
            <a:r>
              <a:rPr lang="en-US" altLang="zh-CN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</a:t>
            </a: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新增</a:t>
            </a:r>
          </a:p>
          <a:p>
            <a:pPr>
              <a:lnSpc>
                <a:spcPct val="150000"/>
              </a:lnSpc>
            </a:pP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批量新增</a:t>
            </a:r>
            <a:r>
              <a:rPr lang="en-US" altLang="zh-CN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单个商品绑定：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点击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批量导入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→选择单个商品→下载“单个商品模板”→填写好绑定商货品关系后，</a:t>
            </a:r>
            <a:endParaRPr lang="en-US" altLang="zh-CN" kern="100" dirty="0"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点击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导入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】&amp;【</a:t>
            </a:r>
            <a:r>
              <a:rPr lang="zh-CN" altLang="en-US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确定</a:t>
            </a:r>
            <a:r>
              <a:rPr lang="en-US" altLang="zh-CN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632ED7-C80D-4A0D-B388-6664379DDFA5}"/>
              </a:ext>
            </a:extLst>
          </p:cNvPr>
          <p:cNvSpPr/>
          <p:nvPr/>
        </p:nvSpPr>
        <p:spPr>
          <a:xfrm>
            <a:off x="7601528" y="5302477"/>
            <a:ext cx="3639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 algn="ctr">
              <a:spcAft>
                <a:spcPts val="0"/>
              </a:spcAft>
            </a:pPr>
            <a:r>
              <a:rPr lang="zh-CN" altLang="en-US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备注：</a:t>
            </a:r>
            <a:r>
              <a:rPr lang="en-US" altLang="zh-CN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zh-CN" altLang="zh-CN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为必填；模板填写</a:t>
            </a:r>
            <a:r>
              <a:rPr lang="en-US" altLang="zh-CN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r>
              <a:rPr lang="zh-CN" altLang="zh-CN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销售渠道</a:t>
            </a:r>
            <a:r>
              <a:rPr lang="en-US" altLang="zh-CN" sz="1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’</a:t>
            </a:r>
            <a:endParaRPr lang="zh-CN" altLang="zh-CN" sz="14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54E92F-B978-451E-829D-54CA25878ABA}"/>
              </a:ext>
            </a:extLst>
          </p:cNvPr>
          <p:cNvSpPr/>
          <p:nvPr/>
        </p:nvSpPr>
        <p:spPr>
          <a:xfrm>
            <a:off x="7236251" y="272744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可供识别的品名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2CB84B-B644-4268-8347-F230A4411225}"/>
              </a:ext>
            </a:extLst>
          </p:cNvPr>
          <p:cNvSpPr/>
          <p:nvPr/>
        </p:nvSpPr>
        <p:spPr>
          <a:xfrm>
            <a:off x="7064011" y="3147246"/>
            <a:ext cx="2571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可供识别即可，可以与商品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货品名称保持一致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05D4AB-AB93-405D-B901-1BFB4DDAF98F}"/>
              </a:ext>
            </a:extLst>
          </p:cNvPr>
          <p:cNvSpPr/>
          <p:nvPr/>
        </p:nvSpPr>
        <p:spPr>
          <a:xfrm>
            <a:off x="9732273" y="2747136"/>
            <a:ext cx="14510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菜鸟货品</a:t>
            </a:r>
            <a:r>
              <a:rPr lang="en-US" altLang="zh-CN" sz="2000" dirty="0">
                <a:solidFill>
                  <a:srgbClr val="FF0000"/>
                </a:solidFill>
              </a:rPr>
              <a:t>ID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699AD1-21DB-4515-9965-64C8C0882A6F}"/>
              </a:ext>
            </a:extLst>
          </p:cNvPr>
          <p:cNvSpPr/>
          <p:nvPr/>
        </p:nvSpPr>
        <p:spPr>
          <a:xfrm>
            <a:off x="9732273" y="3070239"/>
            <a:ext cx="1909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货品创建完成后，可以在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BMS-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商品中心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货品管理查询到。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E0489FE-C219-4F27-8F95-E3135DEE1613}"/>
              </a:ext>
            </a:extLst>
          </p:cNvPr>
          <p:cNvSpPr/>
          <p:nvPr/>
        </p:nvSpPr>
        <p:spPr>
          <a:xfrm>
            <a:off x="2734892" y="2723126"/>
            <a:ext cx="174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有赞店铺</a:t>
            </a:r>
            <a:r>
              <a:rPr lang="en-US" altLang="zh-CN" dirty="0">
                <a:solidFill>
                  <a:srgbClr val="FF0000"/>
                </a:solidFill>
              </a:rPr>
              <a:t>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DCACDA4-3F73-4FE2-9438-B5138B96164F}"/>
              </a:ext>
            </a:extLst>
          </p:cNvPr>
          <p:cNvSpPr/>
          <p:nvPr/>
        </p:nvSpPr>
        <p:spPr>
          <a:xfrm>
            <a:off x="2719737" y="3084355"/>
            <a:ext cx="1702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有赞一盘货店铺授权时店铺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4222A7B-AF06-4CD8-847B-1CCA2A6FE53D}"/>
              </a:ext>
            </a:extLst>
          </p:cNvPr>
          <p:cNvSpPr/>
          <p:nvPr/>
        </p:nvSpPr>
        <p:spPr>
          <a:xfrm>
            <a:off x="4870108" y="277691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有赞规格编码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0323E57-F148-459A-8236-E9C5F5794E6B}"/>
              </a:ext>
            </a:extLst>
          </p:cNvPr>
          <p:cNvSpPr/>
          <p:nvPr/>
        </p:nvSpPr>
        <p:spPr>
          <a:xfrm>
            <a:off x="4883501" y="3099019"/>
            <a:ext cx="190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微商城</a:t>
            </a:r>
            <a:r>
              <a:rPr lang="en-US" altLang="zh-CN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lang="zh-CN" altLang="en-US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规格明细</a:t>
            </a:r>
            <a:r>
              <a:rPr lang="en-US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商品编码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48818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262FB9-D63B-45FA-A982-FE3810ED2770}"/>
              </a:ext>
            </a:extLst>
          </p:cNvPr>
          <p:cNvSpPr/>
          <p:nvPr/>
        </p:nvSpPr>
        <p:spPr>
          <a:xfrm>
            <a:off x="1580374" y="36354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kumimoji="0" lang="zh-CN" altLang="zh-CN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04799" y="914653"/>
            <a:ext cx="11725331" cy="12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第三步：新增绑定关系</a:t>
            </a:r>
            <a:r>
              <a:rPr lang="en-US" altLang="zh-CN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</a:t>
            </a:r>
            <a:r>
              <a:rPr lang="zh-CN" altLang="en-US" b="1" kern="100" dirty="0"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新增</a:t>
            </a:r>
          </a:p>
          <a:p>
            <a:pPr lvl="0">
              <a:lnSpc>
                <a:spcPct val="150000"/>
              </a:lnSpc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批量新增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-</a:t>
            </a:r>
            <a:r>
              <a:rPr lang="zh-CN" altLang="en-US" b="1" kern="100" dirty="0">
                <a:solidFill>
                  <a:srgbClr val="FF0000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跨境组合商品</a:t>
            </a:r>
            <a:r>
              <a:rPr lang="zh-CN" altLang="en-US" b="1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绑定：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点击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批量导入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→选择组合商品→选择’跨境’商品类型→下载’组合商品模板’ 填写好绑定商货品关系后，点击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导入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】&amp;【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确定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C5C3E9-BA1F-48FA-A626-60022AB326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6202" y="2588924"/>
            <a:ext cx="3092161" cy="27774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F10838E-7ED6-4BEB-ABDA-0EAA2BFCA739}"/>
              </a:ext>
            </a:extLst>
          </p:cNvPr>
          <p:cNvSpPr/>
          <p:nvPr/>
        </p:nvSpPr>
        <p:spPr>
          <a:xfrm>
            <a:off x="7676020" y="6272356"/>
            <a:ext cx="4515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266700" algn="ctr">
              <a:spcAft>
                <a:spcPts val="0"/>
              </a:spcAft>
            </a:pP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备注</a:t>
            </a:r>
            <a:r>
              <a:rPr lang="en-US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*</a:t>
            </a:r>
            <a:r>
              <a:rPr lang="zh-CN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为必填；销售渠道见如下</a:t>
            </a:r>
            <a:r>
              <a:rPr lang="en-US" altLang="zh-CN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sheet</a:t>
            </a:r>
            <a:endParaRPr lang="zh-CN" altLang="zh-CN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5BF8CC-CEF5-4248-AC89-AA4176F1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548" y="2209816"/>
            <a:ext cx="8173653" cy="383094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5F8B30-1F4B-43C2-A3DE-6D0850E7E6BD}"/>
              </a:ext>
            </a:extLst>
          </p:cNvPr>
          <p:cNvSpPr/>
          <p:nvPr/>
        </p:nvSpPr>
        <p:spPr>
          <a:xfrm>
            <a:off x="556202" y="4544291"/>
            <a:ext cx="1198879" cy="343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61E5CD-442A-4F5E-B8EC-5123FC84E3B0}"/>
              </a:ext>
            </a:extLst>
          </p:cNvPr>
          <p:cNvSpPr/>
          <p:nvPr/>
        </p:nvSpPr>
        <p:spPr>
          <a:xfrm>
            <a:off x="9433696" y="452988"/>
            <a:ext cx="2758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组合发货绑定</a:t>
            </a:r>
            <a:endParaRPr kumimoji="0" lang="zh-CN" altLang="zh-CN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CFCDBC6-6852-4F3C-B23C-A169BAA5C90D}"/>
              </a:ext>
            </a:extLst>
          </p:cNvPr>
          <p:cNvSpPr/>
          <p:nvPr/>
        </p:nvSpPr>
        <p:spPr>
          <a:xfrm>
            <a:off x="5917376" y="2961985"/>
            <a:ext cx="1168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有赞规格编码，组合商品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时，编码请自行编写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DC1AD9-1FB6-48BD-9F47-71F95B31E0B9}"/>
              </a:ext>
            </a:extLst>
          </p:cNvPr>
          <p:cNvSpPr/>
          <p:nvPr/>
        </p:nvSpPr>
        <p:spPr>
          <a:xfrm>
            <a:off x="5864648" y="2588924"/>
            <a:ext cx="127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规格编码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092120D-3F55-474A-8791-49F1DCCBBDB6}"/>
              </a:ext>
            </a:extLst>
          </p:cNvPr>
          <p:cNvSpPr/>
          <p:nvPr/>
        </p:nvSpPr>
        <p:spPr>
          <a:xfrm>
            <a:off x="6968388" y="2569253"/>
            <a:ext cx="1492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商品名称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4D39F8E-CD18-4BA6-B95A-8C3D2C7FA258}"/>
              </a:ext>
            </a:extLst>
          </p:cNvPr>
          <p:cNvSpPr/>
          <p:nvPr/>
        </p:nvSpPr>
        <p:spPr>
          <a:xfrm>
            <a:off x="6947969" y="2989034"/>
            <a:ext cx="11681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可供识别即可，可以与商品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货品名称保持一致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18B11BB-D566-4A3C-92C9-797399A5CD95}"/>
              </a:ext>
            </a:extLst>
          </p:cNvPr>
          <p:cNvSpPr/>
          <p:nvPr/>
        </p:nvSpPr>
        <p:spPr>
          <a:xfrm>
            <a:off x="4644972" y="2572717"/>
            <a:ext cx="1492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有赞店铺</a:t>
            </a:r>
            <a:r>
              <a:rPr lang="en-US" altLang="zh-CN" dirty="0">
                <a:solidFill>
                  <a:srgbClr val="FF0000"/>
                </a:solidFill>
              </a:rPr>
              <a:t>ID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D824DA3-AD06-4FEC-9A83-C420B1DBE3DB}"/>
              </a:ext>
            </a:extLst>
          </p:cNvPr>
          <p:cNvSpPr/>
          <p:nvPr/>
        </p:nvSpPr>
        <p:spPr>
          <a:xfrm>
            <a:off x="4863498" y="2972595"/>
            <a:ext cx="11410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有赞一盘货店铺授权时店铺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25664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262FB9-D63B-45FA-A982-FE3810ED2770}"/>
              </a:ext>
            </a:extLst>
          </p:cNvPr>
          <p:cNvSpPr/>
          <p:nvPr/>
        </p:nvSpPr>
        <p:spPr>
          <a:xfrm>
            <a:off x="1580374" y="36354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操作步骤</a:t>
            </a:r>
            <a:endParaRPr kumimoji="0" lang="zh-CN" altLang="zh-CN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04799" y="914653"/>
            <a:ext cx="11725331" cy="129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第四步：编辑</a:t>
            </a:r>
          </a:p>
          <a:p>
            <a:pPr lvl="0">
              <a:lnSpc>
                <a:spcPct val="150000"/>
              </a:lnSpc>
            </a:pP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点击编辑→绑定关系详情→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【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确认编辑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】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，可选择保留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/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更改原有单品</a:t>
            </a:r>
            <a:r>
              <a:rPr lang="en-US" altLang="zh-CN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/</a:t>
            </a:r>
            <a:r>
              <a:rPr lang="zh-CN" altLang="en-US" kern="100" dirty="0">
                <a:solidFill>
                  <a:prstClr val="black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组合品绑定模式，按需操作；</a:t>
            </a:r>
            <a:endParaRPr lang="en-US" altLang="zh-CN" kern="100" dirty="0">
              <a:solidFill>
                <a:prstClr val="black"/>
              </a:solidFill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solidFill>
                  <a:srgbClr val="FF0000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注意：只有停用状态的商货品绑定关系才能进行编辑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CECF338-928D-48F6-B047-B174CE8835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773" y="2360813"/>
            <a:ext cx="7093528" cy="30654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CA0198-0277-4CCC-A966-EA73AE90D0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98327" y="2485456"/>
            <a:ext cx="4592900" cy="12029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F9B969-41F9-4AA5-B5D3-B78FBCBBF0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89982" y="4086216"/>
            <a:ext cx="4038600" cy="167727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33A48B1-EDEF-4644-9C82-DB10196C1EC4}"/>
              </a:ext>
            </a:extLst>
          </p:cNvPr>
          <p:cNvSpPr/>
          <p:nvPr/>
        </p:nvSpPr>
        <p:spPr>
          <a:xfrm>
            <a:off x="9764684" y="5041266"/>
            <a:ext cx="1660697" cy="615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175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4506715" y="912423"/>
            <a:ext cx="3462486" cy="65973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欢迎加入交流群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hape 166">
            <a:extLst>
              <a:ext uri="{FF2B5EF4-FFF2-40B4-BE49-F238E27FC236}">
                <a16:creationId xmlns:a16="http://schemas.microsoft.com/office/drawing/2014/main" id="{952F7294-EF96-4492-A0B3-535D9E763A65}"/>
              </a:ext>
            </a:extLst>
          </p:cNvPr>
          <p:cNvSpPr/>
          <p:nvPr/>
        </p:nvSpPr>
        <p:spPr>
          <a:xfrm>
            <a:off x="3317201" y="553251"/>
            <a:ext cx="5557612" cy="1738809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群号：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31260990</a:t>
            </a:r>
            <a:r>
              <a:rPr lang="en-US" altLang="zh-CN" dirty="0"/>
              <a:t>2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EBADFA7-9E3F-402B-900C-2F984B2E8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73" y="2292060"/>
            <a:ext cx="3371293" cy="43484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262FB9-D63B-45FA-A982-FE3810ED2770}"/>
              </a:ext>
            </a:extLst>
          </p:cNvPr>
          <p:cNvSpPr/>
          <p:nvPr/>
        </p:nvSpPr>
        <p:spPr>
          <a:xfrm>
            <a:off x="1580374" y="36354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其他操作</a:t>
            </a:r>
            <a:endParaRPr kumimoji="0" lang="zh-CN" altLang="zh-CN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14036" y="1016253"/>
            <a:ext cx="1172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上线</a:t>
            </a:r>
            <a:r>
              <a:rPr lang="en-US" altLang="zh-CN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/</a:t>
            </a:r>
            <a:r>
              <a:rPr lang="zh-CN" altLang="en-US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停用</a:t>
            </a:r>
            <a:endParaRPr lang="en-US" altLang="zh-CN" b="1" kern="100" dirty="0">
              <a:solidFill>
                <a:schemeClr val="accent1"/>
              </a:solidFill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9F2D18-9BC2-44B9-9B97-386C74D3FA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3963" y="2082222"/>
            <a:ext cx="8774546" cy="33672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D84501-2109-49C8-8E9A-8E8A92DCAD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807162" y="2752725"/>
            <a:ext cx="31908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733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02B1E08-F26C-43F9-80EF-F44AA7F51E68}"/>
              </a:ext>
            </a:extLst>
          </p:cNvPr>
          <p:cNvSpPr/>
          <p:nvPr/>
        </p:nvSpPr>
        <p:spPr>
          <a:xfrm>
            <a:off x="314036" y="1016253"/>
            <a:ext cx="1172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上线</a:t>
            </a:r>
            <a:r>
              <a:rPr lang="en-US" altLang="zh-CN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/</a:t>
            </a:r>
            <a:r>
              <a:rPr lang="zh-CN" altLang="en-US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停用</a:t>
            </a:r>
            <a:endParaRPr lang="en-US" altLang="zh-CN" b="1" kern="100" dirty="0">
              <a:solidFill>
                <a:schemeClr val="accent1"/>
              </a:solidFill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0D0F9C0-C38D-4182-925E-1C9E56C9C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4036" y="1638182"/>
            <a:ext cx="8072582" cy="4079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68514C-7014-4334-9B0C-7381CAC40E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51862" y="3113520"/>
            <a:ext cx="3419475" cy="13144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784F58C-74FF-4AB0-AECA-563C002550DB}"/>
              </a:ext>
            </a:extLst>
          </p:cNvPr>
          <p:cNvSpPr/>
          <p:nvPr/>
        </p:nvSpPr>
        <p:spPr>
          <a:xfrm>
            <a:off x="1580374" y="36354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其他操作</a:t>
            </a:r>
            <a:endParaRPr kumimoji="0" lang="zh-CN" altLang="zh-CN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4239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DC426ED-A059-4811-8D35-92D5557C222F}"/>
              </a:ext>
            </a:extLst>
          </p:cNvPr>
          <p:cNvSpPr/>
          <p:nvPr/>
        </p:nvSpPr>
        <p:spPr>
          <a:xfrm>
            <a:off x="314036" y="1016253"/>
            <a:ext cx="11725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b="1" kern="100" dirty="0">
                <a:solidFill>
                  <a:schemeClr val="accent1"/>
                </a:solidFill>
                <a:latin typeface="等线" panose="02010600030101010101" pitchFamily="2" charset="-122"/>
                <a:ea typeface="微软雅黑" panose="020B0503020204020204" pitchFamily="34" charset="-122"/>
                <a:cs typeface="Kalinga" panose="020B0502040204020203" pitchFamily="34" charset="0"/>
              </a:rPr>
              <a:t>查看修改记录</a:t>
            </a:r>
            <a:endParaRPr lang="en-US" altLang="zh-CN" b="1" kern="100" dirty="0">
              <a:solidFill>
                <a:schemeClr val="accent1"/>
              </a:solidFill>
              <a:latin typeface="等线" panose="02010600030101010101" pitchFamily="2" charset="-122"/>
              <a:ea typeface="微软雅黑" panose="020B0503020204020204" pitchFamily="34" charset="-122"/>
              <a:cs typeface="Kalinga" panose="020B0502040204020203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1BEDDF3-822B-462B-B150-DD843F909AF8}"/>
              </a:ext>
            </a:extLst>
          </p:cNvPr>
          <p:cNvSpPr/>
          <p:nvPr/>
        </p:nvSpPr>
        <p:spPr>
          <a:xfrm>
            <a:off x="1766629" y="100301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点击【查看修改记录】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C37358-609B-4636-AD71-F446EB4DE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4036" y="1372346"/>
            <a:ext cx="8081819" cy="35598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89FF737-DBD5-458B-B3EA-4D3E91CFE4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9900" y="4065311"/>
            <a:ext cx="5274310" cy="24866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78565A-37A5-449A-ADC1-50456678FD61}"/>
              </a:ext>
            </a:extLst>
          </p:cNvPr>
          <p:cNvSpPr/>
          <p:nvPr/>
        </p:nvSpPr>
        <p:spPr>
          <a:xfrm>
            <a:off x="1580374" y="36354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</a:rPr>
              <a:t>其他操作</a:t>
            </a:r>
            <a:endParaRPr kumimoji="0" lang="zh-CN" altLang="zh-CN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0856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3410981" y="2735444"/>
            <a:ext cx="5370060" cy="65973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订单发货查询</a:t>
            </a:r>
            <a:r>
              <a:rPr lang="en-US" altLang="zh-CN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取消发货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2" name="AutoShape 2" descr="data:image/jpeg;base64,/9j/4AAQSkZJRgABAQEASABIAAD/2wBDAAgGBgcGBQgHBwcJCQgKDBQNDAsLDBkSEw8UHRofHh0aHBwgJC4nICIsIxwcKDcpLDAxNDQ0Hyc5PTgyPC4zNDL/2wBDAQkJCQwLDBgNDRgyIRwhMjIyMjIyMjIyMjIyMjIyMjIyMjIyMjIyMjIyMjIyMjIyMjIyMjIyMjIyMjIyMjIyMjL/wAARCAFEAfQDASIAAhEBAxEB/8QAHAABAAEFAQEAAAAAAAAAAAAAAAIBAwQFBgcI/8QARhAAAQMDAgMEBwUECQMEAwAAAQACAwQFERIhBjFBE1FhcQcUIjKBkaEjQrHB0RVSYnIkM1NjgpKy4fAWQ6IXc8LxRVXS/8QAFgEBAQEAAAAAAAAAAAAAAAAAAAEC/8QAGxEBAQEAAgMAAAAAAAAAAAAAAAERAjESIUH/2gAMAwEAAhEDEQA/APf0REBERAREQEREBERAREQEREBERAREQEREBERAREQEREBERAREQEREBERAREQEREBERAREQEREBERAREQEREBERAREQEREBERAREQEREBERAREQEREBERAREQEREBERAREQEREBERARCQFyF89I1jsz3wskdW1DdjHT4IB8Xch9UHXovKP/U2/XCpENts8Ac7dsZD5pCO/DcfPl4q7deJ/SDa6IVk1jYYcZLmRg6B/E0OcQg9SReIW/wBNV1hnb+0LbTzwE79iS148uhXqfDnFlp4opTNbakOe0faQv9mSPzH58kG8REQEREBERAREQEREBERAREQEREBERAREQEREBERAREQEREBERAREQEREBERAREQEREBERAREQEREBERAREQEREBERAREQFYrKynoKSWqqpWRQRN1Pe84DQrxOAvDvSDxe+/3I2+ikP7Op34Gk/1zx97yHIfNBXizj6t4gmfR28yU1uyRpBw+Yd7j0Hh81ncI+jqa5MjrbiXwUhGWNAw+QeH7o8eZ6Y5rB4VssVNE2618bHtG8UbxkPI+8R1aDyHU78gM7qvv10u0xhjqJGxk8mnH4IPQ6Wns1gp/V6f1Wjj5kaw0uPeSdyfEq8y7W+Q+xVxP/ldlcJa+H4mYlmbrkO+XbrpYYWxtAa0AINJxZ6P7JxG19TQviorid+0YMMkP8bR+I38145NQX3hS8ds2Opo6ynd7M0YJafJ3JzT9V9Dt2Uw72ccx3dEGj4C48p+LKQ084ZDdIW5liadnj99vh3jou0XNfsa1mvirhQU7KuJ2pk8bAx4PmMZ8jzW5ZWHk8Z8QgzEUGSMkGWnKmgIiICIiAiIgIiICIoSzRwxuklkayNoy5ziAB5lBNFq/+pLH/wDuKDbn/SGfqtjFLHPE2WKRskbhlrmHII7wQgmiIgIiICIiAiIgIiICIiAiIgIiICIiAiIgIiICIiAiIgIiICIiAiIgIiICIiAiIgKL5GxtLnuAA6lW6ioZTx6nnfoOpWkqKmSoflx8mjkEHP8ApF4sdb7IaKkcWT1mWBw94M+8fDnj4rzLhiz/ALUuGZARTxDVIfDu+PL59ypxfdDduJal7XZhhPYRd2G8z8TkrrrZSiy8OxRluJ5h2kneCRsPgPzQSuNSZ5RBEAGDYAcgO5bmz20RMD3DcrV2ilM8/auGd11sLAxoAQX424CvAq0FMFBdBVQ5WsqupBd1KQcrOVXUgyGvIOQcFZcNX92T5rXBykHKDdA5GQi11PUmM4O7fwWwa4OAIOQVRVERAREQEJAGSVjz1TIfZHtP7u5a+WofJu52fBBm1NxpqSGSaWQCONpc93QAcyvD+KOJ6viivc49o2iY7EFM08+4kdXH6LqPSHd3Q22K3xuw6pdl+P3G9PicfJanhSyCR8c8zc9RlRUaT0djiCzU7KxraCVpJ7SFznl4PRzXHT8t12XBHC9x4PMtJ+2G11reNTIXxFj4n97TkjB6j4reU7QxgA5BZbXIM9sjXcjv3KawA5XY5i3Y7hVGUio1wcMg7KqAiIgIiZCAiIgIiICIiAiIgIiICIiAiIgIiICIiAiIgIiICIiAiIgIiICtVE7KeIyP+A7yrhIAJJwBzK5+sqjUzk/cbs0fmghPO+olMjzueQ7lq73X/s2y1tZnBhhc5v8ANjA+pCziVxfpGucMPD7qFszPWZpGZiDva0A5Jx3bBBwXDVF+0r9SwP8AaYHdpJ4tbufnjHxXd3Sc1NYIh1O65rgUMiNwq34D2xtjaDz3OSfoFu7cfWri6Q7jOAg6u104hgbt0W1byWLAMMACyQgugquVAFVygnlVyreVXKC5lMq3lMoLuVUOVrUq6kF8OWXS1PZu0uPsn6LXhym16g36LEop9bOzcfaby8llqgsKsrOyzGw+2eZ7leq6gU8Jd947NHitE55cSSck7koLhfnmVallw0qhcsWolDWkucA0cyTgAKK844lkN040bSg5bHoi8vvH8V3lpgbFENIwOnkvPLPKK7jGtqcgt1yOac7HfAx8F6VRkNY0BEbaN2yvByxGO2V5rkVkBymHLHDlIOQZcUpY7w6hZgIcMjktWHLJgnDAQ44bzQZitSVEcfN2T3DdYctU6TYey3u71qL1W+p2uqqAcGOJzh542+qI8/4rutVxTxMaOmfIaOB/ZxxsfpDiDhzj48/gF0HBPBt14avEle6+uqKSoYWy0b4z/hIOcAjy3GVreBbcCx1bIMuc7AJ8Of1Xo0Rw0BFbBszTzyFcBB5LBDlNkhadvkiMpzmsaXOIAAySTyWmpOLuH6+uioqW7U0tTKSI42u3fgZOO/Zabj27T0nDdTEx2g1GIQW9x5/QFazg/hO300FPX1VHFLXNIkjle3Loj00nomrj0bKt9vEJOz7Rmv8Ad1DPyWP2jy3GsjxXFU3BJbxJLd7lP63IJxPTyNJYWOzsSAenLqMKWmPQUWGyqc3AeMjvCymua9oLTkFWXUxJERUEREBERAREQEREBERAREQEREBERARFQkNaSTgDmUGuu1TojEDT7T93eS06uVExqKh8p6nbwHRWkGDerh+y7LW1waHGCFz2g9T0+uF4DUVE1VUSVFRI6SaRxc97jkuK99vNCLpZqyh1BpnhcwE9D0+uF4FUQTUtRJT1Ebo5o3Fr2OG4KDJoa19LJlriO7wXe8NTteWP/e3XmEryXNiZvI84AC9D4Ugka+Np91rQEHpNOfYBWQCsaHZgCvgoLgKrlWwVXKCeUyoZTKCeUyreUyguak1K1qTUgvalJrlj6lIOUVnQTGORrh0K3rXBzA4HYjK5hr91uaOoxQvJO8YP+yqMK4z9rUloPss2Hn1WFlHOJJJ5lQJUVVzsBcN6RqmdlijjiJEckwbKR1GCQD4ErsZX4C5fiGqpTSSRVZjMTxgiQ4BQeVUlXLR1Uc0DiJA4YA6nOwXuNunMkLXHn1Xkdmo6T9syEOY8tkJgDpMkDwB6/Ven2ydvZtaOmyqOjjcrzXLBikyFkBygyQ5SDljhykHIrJDlMOyMLGD1MPQSLsLl+NansuG6vfGrSz5uC6OV+Mryj0kS1JudO5znCjbHhu/sh+TnPjyQd3wvEKezUjcYPZhx8zv+a6Vjtl596Ppqp1mxUl2ntD2Wrno2+mcrvI3bIMoOVQ5WA5S1oMS92mnvdB6tPsWvEkbh91w/UZHxV2kHZsDcYx0V7WrZOJSe/dBlByrqVgOVdagk7YqUE/ZSgE+w44Ph4q052yx5H7FFb9FZpZO1pYnnmWhXlpkREQEREBERAREQEREBERAREQEREBYV0m7Kjc0Hd50/qs1aW8yZnjj6Nbn4n/6Qa5UJRRccBBB7sLiuPrfQ1NiqquSnj9biYNEw2cNxtkc/inGHG7LPK6goGsmr8e253uQg9/efD5rg57vea8OkkFTPq+87Vp+DW4H4oLVtpKSKGgMcbe2mZmR53c45PVel2SnjjDSMbLyqO73KlqQSyCoDTvTzx6T8DzBXd2O909fROq6IvHYkCpp5P6yA9/i3x+aDv43bK8CtTQVrZ2AgrZtOyC7lVyoZVcoJZVMqOVQlBLKplRyqZQTyqalbLlQuQXdSalZ1JqQZLXrLimLYZG9Htx9VrWuWTE7KipOKtOKm5WnFBqb9c47Va6isl3bE3Okc3HkAPM4C4e3WCov2Lpep3jtt44mHGG9PIeHxK3XHkUlRQ0MI/qXVkYl8jkD6lbCtf6vG0MGGt2AHQIMF3ozt1dRPNLO+nqMZYXHWwnucD+W603D91q6S4zWa56hV02Q1zjkuDebSeuAQQerT4LooL/LTjABXC8QXAzca0dawYe58YdjrzafoVUesUs2pgKzWvWktryadme5bRrlBla1IPWNrTtEVlh6kJFh9oqiVBK410VFRyVE7wyNjS5zj0C85rf2vxUCaOgDaR5Ggyv0l4BzldBxoH1NLb6bOIJqxjJt+Y3wPmsxtWKGRhYwaQMAAcgg1FnulTa7i21XWldSVRGWZOWyD+E/8+ey7qnmD2Agrzb0gXk1lJSvZHpnp5Q+J/UeH0C7i0yOdSRlwwS0EjuQbkOVdax9eyoZEGR2itSzaXx+JIVl0uFjSya5YsdCSg2rX7IZMLFEmArb58BQZT5gAsSeoDWndYU9ZvpB5nCtQh9zuEVJHn2zl5/daOZ/53pVdpbARbafPMxg/PdZao1oa0NaMADACqtMiKzUVdPSR9pUzxQx8tUjw0fMq9zQEREBERAREQEREBERAREQEREBc7cXa6+XwwPouiXM1hzWz/wA5QWVpuJ7wLHYamtGDK0aYgerzsP1+C3K4Xj5prrhY7Tn2J5y948BgfgSg0PDfDbXwi63QGWaYmRjX75zvqd4ldbFTRyDGgafJW6x4a9sbRho2AHQLZUsWmn1eCDXXHhi3XijdDMwMlA9iVo9ph/50XlUr6/hLiA1OkGpo3aJ2fdqITzB7wR/zZeq1Fx9XmxlcRxw6KrmpqsAaiDC/xB5fmg6S21sUFcwU8mqjqGNnp3E843ch5g7Ls4JNbAQvGOGq9zrBSsc726CqfB/gduB8161aZu2pGO8EG0BVcqAKrlBXKiSqEqhKCpKiSqEqBcgkXKJcolygXILmpUL1ZLlEvQZLXrJhfuFrw9ZVOdT2gdThQZrlZer8rSx7mnmCQVZciue4noJK+zTxwDM7cSxeL2nIH0wsSjr6e8W2KpjcMuHttPNruoK6SRuQuQu3C7zVyVtqqnUdRIcyNAyx57yOhQXp44IYnOcQAAuFpwLzxe2SEZggIcT025fM/gtldLDxHUUkokropCGkiNjSNXh0Wx4VoqVlBHJTNOHH29Xva+ufFEdfRjRG0eCzmu2WDEcAK+H7IrI1qJkVgyK26RBkmVUE3isF83irlJmoqWM6ZyfJBdvlufcbSYY3Bk40yROP3XtOR9VzZ4mpofsrmx1JVM2fHIOvgeoXdvGQsCpoYp/6yNrsctQBQedOm/6rvMEcLCKCCTVI8j3yPuhel0uGRgLl62hbZK39pxM/oj8Nq2NHu90g8uR8F0EUo0NLSC0jII5FBsTIrbpcLGdNsseSowEGRJUY6qxTVsctVLCHHtYgC5pGNjyI7x4+CxQ908wjaefM9wVLnTud2dTSFrKuAfZk8nt6sd4H6HdBtzPgc1h1FXgHdaqO8RVMBe3UxzTpkjfs6N3UEf8AMrMstrquIKgOGqOiafbm/e8G958eigwo6mStuQo6YGWqLdTYxzxy1eQ6novQbDZW2mmJkcJKqTeR45D+EeA+qT8NWuWjZTsp+wMbtcU0LiyWN37zX88/Q8jkLGZVt4bFQ+/cSRywyyD1f1pscTo28tOW4179cBMNaTi/0o2zhSvdbxST1la0AuYxwaxuRkAuPn0C6HhK9z8RcMUV3qKZtM+pa54ia4uAbqIG5HUAFfN3FtY68cWXKqZl3bVDhH5Zw38l9NWqkjsnDtHSHDWUdMxjv8Ld/wACrB4XxeXcT+meK3lxfCyripg0nIa1pBdgfBy+hQvn/wBGULr36UprnINXZCaqJPe46R/qX0CpCiIi0giIgIiICIiAiIgIiICIiAuarRium/nK6Vc7cm6bhL44P0QYq5DimJrOKOHKg9XyxZ/w5C65czxzTyOsTK+AZmt87KkAdWjZ30P0QYNWP6S09MreQvHqmB3LUa4q2niqoSHRyND2kdxWVFKWx6UGgvDHGUkLj77r9VAd0eF39a1r8krg+KpmMEcQ55Lz5BBpbLWSsnfQAB0c0weDyLTnJ88r22yRmOhYPBeMcJUbqu8sfjLWncr3CjZogaPBBmZVCVTKplBUlRJVCVElAJUC5UJUC5BUuVsuVHOVpz0Ei9RL1ac9Wy9BlNfutjbB2tdAzvePxWmY9b/hqPtbow42Y0uP4fmoNzeKfRMJmj2X7HwK1JXXTwsnhdE8bOHyXLVUD6WYxSDfoehHeisZwyrD2ZV8qBQYb4GnouYuEBsFzNyiaTQVDgKtg/7bukg8O/8A3XXuCxp4mTRPikYHseC1zTyIPRBjsc1zA5hDmkZBHIhS1rnqSR9grm2ypeXUUp/oczj7v92T+C3T34QXXSKw+VWnyrHfLlBddJkrd2+F1IzMzSySRocAdvZPJYtkoGOIrqxhMDDlkXWUj/4/iqXm9VFZXa5GNYGjSwN6DuKDd9oCOag5wWjguTgMOWY2tY4e8EGTKGuaWuALSMEHcELm4pf2FUtopXH1CV2KWRx/qj/ZuPd3H4LZXC5R0dDNVPyWxMLyB1Xm134orrlrhbIG0zsAt0Df/hQeh1VxhpmF00zIwOr3YWkbxRQ1VfFR00j5pZXaG6GEgnoMrzuRz5n6pXue7vccrf8ABFbQWvi2krrjLHFBA2R4c84GrQQ36lB6PDS1dKHNfCGvJw7LxkeCyP2ZcKgbCJo7y/P4K5qM9GJHHJeNRPid1jW+9+qzmnqndfZeevgfFZ1WqqrAP2jHM+oEVS0hpe6PVG4DkHtyNTfiD3LubbX8Rx3WkoKuwUbKB0RLq2jq9UbCBsAwtB32+a1dYLbctL31Rhe3q0j81hVnGlmscDo4ayWsmjGOyikzg9xPIfiktKt+knjWrtVQyz2uYxTmPXPM0+1Hn3QO44yfiF51Yre+5VVfd65z54rfTuqJZZnF5e/GGNye92PgCtbXVk9xrp62pdqmneZHnxP6clvZ62goeBnUVvv0NTPWPa+ppY4CCBjOC888EAfFaqNJwfbv2rxraqdw1B1S17/FrfaP+le/8cV5t3BV1qAcOMBjb5u9n81496Mam227imSuuVXFTshp3CMyHGXOIH4Z+a6v0o8WWq4cLxUluuEFSZahrpOyfnDWgnfwzj5KbBa9CNt7OK7XBzd3OZAw+QLj+IXri5D0aW19t4KpBLGY5ahzqhzTzw4+z/4gLr049F7ERFpBERAREQEREBERAREQEREBaW9R4njk6Obj5f8A2t0sK6QdtROIHtM9ofmg59RkY2WN0b2hzHAtc08iDzCqiDzKZ9RwTcXUFS18tomcXU02M6M82ny7vitmy7Us8euKZjmnqCuwrqGmuNK+mq4WTQv5seMjz8D4rgbh6NYRI59BXyQtP3JG6sfEEFBj3W/U9NGcyAu6NB3K88uFVNca4saNU0h90fdHQLuT6O3jPaXB3nHFg/MkrmaW0yWG8vpp9369nu6npv3Hog7HhCyighYXDLzuSu+i2YAtBZ5GSQNI2PULfMOyC9lUyo5VC5BUlQJVCVAuQHOVpzkc5WnOQHOVl71Rz1Ye9BJz1bL1bc9Q17oMpjt123CNPinmqXD3iGN8huVw9O10kjWMBLnHAA6lep26kFDQQ045sbgnvPX6qDKWNW0cdZCWP2I91w5tKyVZqKqGkiMs8jWMHUlUcdUtfSVDoZhhzevQjvCsmQFRvl/prlVNbAwgRggPdsXLVesnmCoraueFZe5YHrhHNTimfUyiKGN8kjuTWDJKCzcqSC4Uj6aoZqjf8wehHiuejuNRZ5W0N1eXwn2YKzGzh0D+4rtm2C7zHakLB3veB+auP4Nilj7K71tNHFJsYsgl3zwg5Vz3SODYwXud7obuT5Lf23hmUObLcho6iDO/+Lu8lR3C174IqH13DD4LjQ4w6grnASM/9uT8jj4rFqOK+Ioo5JZeEKouALvZqWOyfIbn4IOskib2ekAAAYAC5i50wEhaQrHCnF9y4guktJV2d9LEyHWZCHDQ7I9k555z9FuL1DhrJQORwfig5h5MewBJ5ADmVyFr9IVRb+ImVNVTxS2/VolpnxhxDM7kE76hz+i7Cr9n2htjdea8c231G6NroW4p60GQY5NkHvj8/ipR6v6R6mgZYJTQxwhk7omMfG0AOBGskfDC8l07LdV9U53CPD1IXlx7J0rsnPc0fmtRhUQ0ra2e3w1Qc+em7doeGgaScbEnl8FrcLuOG+LafhrhvsuyL5XyOldzA32G/kEHW01SJKVkbKecYaBtEcD6LGk4cNY90tSanQeTImYP1WiqPSPdHu/otZYGt/vHz5/0LU13GfF1W0tpbxw9AD95s78/+TAFMNdnFwjSiNw01jWjfE0bX/TK4HiSiprbcBSU1aKpgHaO/o8cfZkk4aC0Z5fkr1PxPxXS0jvW7haK9zRlsoqR2sZ8A0DUP4TsVpZ55KupknldrlleXud3kphrd8LcMVPEdTN2U0cEdOAXSSRdo0uPJunIz1Vri2xu4frYaOSakme+PtC6npRDgZIAODvyUKSPjCgD4bXVupoXO1EQ1kRycdBq5+a01dW3m93dsDzNWV+Ax75PuAcgfJTur8djwlwRX3y0vrYDbeyfKWBtZE9xOnu0kbb/AEW4m9D9dcquJ1dV2+GmZzipGyDWfHVy+C7bhSogoLFRULKUxGKJrXhoGC/HtO+JyV1EcjZBkZ+KSey2tRbLPV2+mjpxWudHG0Ma3mAAMABbaNj2j2n6lcRXxiaIiLSCIiAiIgIiICIiAiIgIiICoRkYO4KqiDlqqA01S+I8gct8R0VrK3t2pO3g7Vg+0jGfMdVz4cgkVae0FXFEoMV8IPRczxZw6LpQmeBmaqAEtA5vb1b59R/uutcFbIQeecNXEzxFhP8ASIh7Y/fb0d+q7KnqBI0d65Him0zWe5MvdvaAxz/tWgbNceef4Xfj5rcW6sir6OOspj7Dveb1aeoKDfakLlhxz55q72mUFwuVtzlEuVsvQSc5WHuVXPVh70EXuVl7lV71Yc9Ac5UburZOSs22UM1xrY6aFuXvPPo0dSfAKDpODrWairNbI37KD3c9X/7fou8WNQUUVvo4qaEewwYz1J6kpW1QpYC7bWdmjxVFuvuDKRpa0B0pGzeg81xl0nnq3l8ry49O4eS2kri9xc4kk7klYE8YcCorlqiEh2RzVGSOxvzWfVR6XkLEMSC3l8kjY2Aue4gNA6kr06wWWOz0YaQHVLxmWTx7h4BeaQfY1DZT907ea9OsVw9eoRqOZGbO8R0KDhPS3deILRFRyW+rkp7dKCyUw7O7Tpl3MDHdjkV4y66vmk1yyOkeebpHFxPxK+neKbJHxFw5W2yQDVLGezcfuvG7T818kPgqhXSUjYZHTxvLHMa0kgg4Qe4ej/iuputoltFSXSequa6OUnP2Zz7J8iNvDyXR1rjpOOa8l4QuzuFaarNXC11TOW6Y9eSAB1A36q7c+Lrrcy5oeIIj90bfQfmSg9ZtdeamEtkcTJGcOyefcVlVsHrFM9g5kbLzXhWsq6ClFTLK+Vr3nDXnm3r5b8l28PEVI5oIkBB+YQcxWOcY5GAEvAOQOnesKSmt12tj6C5xmSEkOaWO0uY4feaehXaS8SWin1SyuiacEF2kZI6rRz+kThClcQ6EuI/cpPzwg8+u8UFPXMo6aR8kFJC2Jjn4yepzjzWDhZVfVi4XSsrQ3S2eZz2txjAJ2HywsfCIjg9BuvoCwR00dioaRmkiGFsZDh94D2gQeuc7L5/fMKVhqCAeyw7DuRweS2M/pCvE9Y6rpOzpnSx6J2e8xxHuuHLBA2ye4Ir3x1rt8nv0NK7zhafyVl3D1mk9+1UJ86dn6Lw5npE4phbl14kwMe/Gw/iP+dyyYPSZxaZB/TItH95Tsz58th9VBsvSPLaaS7R222UNLA6AZnfDGGkvP3cjoB9T4KXo74Xh4grp6muhEtBTt0uY7OJHkbDbuG/yXnFZdprjdJZXOdLLK8uLj1JOfqvpDhiSxWuyU9Fbp2dmBrdqdlznnmSep/RWi0fRxwm7/wDDRD+WR4/NZ9v4OsVsaRR29kWTkkEknzJO62zKuB/uyNPkVfbIw8iFFW4aCCPGmPCy2sa0bBRaQrgRKIiLSCIiAiIgIiICIiAiIgIiICIiAiIgLnLrQ+qy9tGPsXnl+6f0XRqMkbZY3Me0Oa4YIPVBxupVyr9yt76B+puXU5Ozv3fArCEmUFwlQJVNSiXILdRDHUQSQzMD43tLXNPIg9F529s/Bt8LXa5LbUHn3jv/AJm/Uee3opctfdbdT3WhfS1A9l27XDmx3QhBjgsljbNC8PjeA5rm8iEEhGxXIW25T8MXB1puYPqzjmOTo3PUfwn6Lrn6XNDmkFpGQRuCEEu18VEyLHcS1WnS4QZDpFZfIrDplZfMgvPk8VZc9WHzeKgZAGucThrQXOPcB1QZkEclTOyKJhfI8hrWt5kr06yWqm4doO0qpYmTyD7WR7gAP4QT0Xh44sq6WV7rbMacEae0DRrx4E+78FgzXaWqf2lTPJPIfvSvLj9VNV9GUt9tVbUer01xpppujGSAk+XetZdKvtatwB9iP2R+a8OttU+ouVLDE8tkfK0Nc04LTnmF6495Lc5Jz1KDJLsq28ZCs00+oujJ3G48lkHcINFc2mOaN33TkfFYpAIW4uVP21G8Ae00am+YXIVN4iha8CVjRGMyvdyYO7HUoM+qIjpi/lhzd/is628Y0Vkb2sjnSADBazAH+Y7LzesvtXVuIa4tZnYybn/LyH1WteXSv1yvdI7vec48u74IPQrz6WbjV6mW2NtPGdg5m5/zuH4D4rg56yqqZJJJJdJkcXP7PYuJ5knmSrPNFUUDQ0YaAPJZtqts93ucFBTNLpJnY26DmT8BlYa9L9GlDTUNPUXise1kk32UGo8mD3j8Tt8EG+peCo9DBVTEMYA1sUW2AO8/ork3AlsmaWtfURg/uSf7LoY7lSS7RTNee5pGVfhnjnbmNwKiuBrPRjG5uuhu1XDUNIdG+R2oNI5HYBay6cN8YWq2VVbNxNHLBBGXvBa7JHcMg7r1bC5D0l1fq3Bs0QOHVM0cQ8s6j9GoPGI24YFLCA7YUgqjPs1trrhVubQW2K4PjZqfDNjRp5ZOSOp71uXWC7M/rPR/SOxv9nqH4PXTeimjxTXKtI957IWnwALj+IXoukdyg8MfaJGPDpvR7OC3kWPm28ua0t2sF0uE7YrVw/X0TJBiVsjXODfEOIBHkvo4NUtOeaK8KsHo/nodLn0zzJ1c5u48u5d1QWOWEDLHBd4IweikI29wQaGmo3sA2K2kMTws1sY7grgYFBaja4K+3KkGgKqoIiIgiKhKChduigTuiirqIi0giIgIiICIiAiIgIio5wa0uJAA5klBVWamqhpIjJPI1je8lai48QshBZSgPd++eQ8u9cjXVk1TIXyyOe7vJQbq68VdsHU9LEBG7Zz5BkkeA6LRNqnRO0v3HQrAcd8rIYRNHpPvDkg2DahrhkHKl2vitOQ+M5acFVFa5uzx8Qg2xk8VBz1gNrGO5OCqagd6DHvNqprzSGCoGCN2SAbsP6eC42GvuXCVSKSva6egcfs3t3wP4T+R/wB127px3rEqhDVQuhnjbJG7m1wyCgt09dTV9OJ6aVsjD3cx5jorchXL1fD9ZbJ3VdkqHd5hc7fyB5H4/VUpeLmGT1e4wugnGx2x9EG+kfhYskruizrfBT3Vvai52+nh6vqKlrMf4ef0XSW9/AVoc2StvdLXTjfq5gPg1oP1yg0dj4Xul9eHRRmKmzvPIMN+Hf8ABem23hS2W62TUfZdr28ZjnkePaeCNx4DwC5+4elrha30j308s9U5jfZiiiLM/F2AFyVb6aq6Vjn0NJQwgtyxshfM492caQPqg874ot0/Dt/q7ZMTmF5DXH7zebXfEEFaZtYe9d7x/UO4t4StvGApOwnZI6iq2gbFw3a4eG5C8rM2DzUHecDu9Z4pps7iNrpPkMD8V7GT7C8W9GTu14imcfuwfi4L2Yn2EViSTGCdso+6dx3hbhkjXta5py1wyCufqnc1S33MQgwSnDc5Y49PBBu7nWRW62VFZL7sTC7H7x6D4nC8SqpDNKXPwXFxefMrs+Nr327YrdG72Gfay46n7o/E/ELhickk8yqiqKiqgqiKqDIoKN9wr4KSM4dK8Auxs0dSfADJXT8a8PV1vtsFXw9W1s9LGQJYIWtkcIwPeb18xvzXCu4mfYLnG+mk0zMGXHGcA9Ft/wD1YYIRLDRSMqtY7RrR9nIOpI6HxCDHpOOrZS0ofB+0WVTMYkmqg9rj1y0MGPgdl09D6W7dqhe7Wyd7gJQNmuHee5w7+q4i83Wi4jrfWWWhlNIRl0gb7Uh65HX+Y79+Vr2UdO3JbEzbn3fE/kFB7pT+leyMD21Blk0HaaFgLSOmd9j0IXNce8YUHElPQQ28zdnC58knaM07kAD6ZXmplZAWxtaXSfdY0b/AcmjxKyGOeymBkDQ9zicNOfr1RWaJFNsmcABziTgNaMknoAO9aaavETtLcvf0aPz7ls+HrVX3epZLj7EPBLyMNGDyb3nxVR7/AMF2iey8MwU1UwMqXudLKzOdJcdgfEABdBlaKmvUkzQXwhp8Cs9lYH9FFZ4KmCsRswKutkUGSMKYwrDXq4Hqi6FMK0HKYcgmFVRBUgiCIioKDlNQcVBbPNFQ80UVkIiLSCIiAiIgIiICIqEgAknGEEJpmU8TpJHYaFzNwuMtWSPdjHJg/NXbhWGqm2P2bfdH5rXSckGBUOK10rtytjUDYrT1D9LuaCjiqMfpdlWe0yq5QZ5eHtz1WFO4DKCQgLDqpuaCBcZJQxm7nHAW3ighgjAkGs9SSVp7fvUhxWRdq4RVMdM0+0Rqd5KDuLRY7NdKbLoZGyt56ZXDI71shwXZusUx85nLmeG7gaeSN4Ow5jvC9EY9sjGvactcMgqjUQ8K2SEgigjce+Ql/wCJU7jwxY7tSClr7VSTwj3WuiA0+RG4+C2yIPOpPQrwo6YyROuUDSc9nHVHSPDcE/VZtP6JOEIP6yhnqD/fVUh/AhdwiDlX+jbg59M+ndw/R6HcyAdX+bOR81gj0R8GB+oWuTH7vrUuP9S7hEHK8ScK0D/R7cLHQUscEDadzoY2DYPb7QPmSOfivkKXLXuHcV9t3WqNDaK2rEYkMED5NBOA7DScL4yqqKaqvD4KWCSWWWQiOKJpc5xPQAblB1vooOb5V9/Yt/1L2h5wxcF6PPRxxHZat1fcYIaZszAwQvlBlbvnLgMgeWcr1eG1QsA7X7Q9x2HyUVyj6WprHltPE5/eRyHxUazh59LQTVdXUMYyJhe/G4AHiu5bG1rQ1rQAOQAwFwXpLu4gpILTE7DpvtpsdGA+yPid/gg8yqpnSyFzj7TzqKsKjnanF3emVUSVVEFVCCSEhoy44A5lAvQPR9wrTXOnqbhcaZk9OT2UMcjcgkbudjw2HzQcg+k4HqXF0v7Xje7dxw05P1VRZOC3nMd6roT07SnBx/4r1qX0f8My87RA3+Qub+BWJJ6MeG3+7SzR/wAk7v1UHmY4Z4ekAEPFsTR1EsGM+ZyFV3BcEzcU3FdqO+xI0kDw328138vonsrs9nUV0flKD+IWHL6IKU/1V1qW/wA8bXfoiuJl4Dq6KkllpqqiqmtGpwgm1yP+HMlclWyOeRTQh4LTo5EEnuAXrTvQ/MDmO8M/xU/6FbGzei2ltUhnkqPWaknJkczGPADoqPOuG+BXzltRcWlrTuIc7n+Y/kvULfao6eNrGRta1owA0YAW+gsTYQAMfJZjKANUGDBTacbLNjjwr7abCuiLCC20K63ZVDFINQVaVdDlANUgEF0OUw5WgphBdBVwFWQpgoLoKqrYKllBUqDlIlQcUECioTuiDJREVQREQEREBFZqaymo4jLVTxQxj70jw0fVctcPSNY6TLad8tY/+5bhv+Y4+mUHXrXXeo7KnETT7Um3w6rzqu9Jtyny2jpoKZvRzsyO/IfRbm01VbV22Cpr53zTygvy7AwDyAA5bfigzirLwrxVtwQYNQPZK5e5SmN5C6uceyVx/EWY4nPHTH4oIwSahzWSDstPQz6mhbNr8hBN7tlgz7rKcViyILtDtIFqbrOXX+pOdmlrB8AFtqU4eFztaS651L/3pXH6qDrLLWaS3dem8P1wmg7Bx3aMt8l41bZi3Tuu4ste6N7HNdhzTkKj0hFjUlZHVxhzSA7q3uWSgIii57WDLnADxQSVCQAsSSuaNo25PeeSxJJpJT7TiR3dEF+5Oiq6Cpo9Z+3idEXNGcagRn6rleGeDrVwqJZKJjpKubAlqpcF5HcMe63wHxyuhRRVMJhVRBCWSOCF80rgyONpc9x6ADJK+fuIru+8Xaprn5Hbvy1p+6wbNHyx9V6f6Sbz6lZmW2J2Jq0+3jpEOfzOB814xLJrkLunRVFQVIFWsqQKC4CpBWwVMFBlUNJNX1sFHTt1TTvEbB4lfQtst0NqtlNQwf1UDAwHv7z8Tk/Feceiyx9rUT3uZnsxZhgz1cR7R+A2+JXqagphVwqqqKphVwqogphMKqqgjpTSpIgjpTCkiCOFXCqqoKAKQCopIKgKQCiFMIKhSCoFVBLKrlRRBUlRJQqJQUKKhRBloiKoIiIOf4j4wtnDTWsqXukqXjUyCLdxHeegHmvOrp6TrxWlzKJsVDEeRYNb8fzHb5Ban0kNmp+OK7ticSMjkjJ/c0gfQgrkjUgdVBtaq4VFbMZquolnkP35Xlx+qsduB1WsfVeKtGp8UVumTGaVkTPekcGDzJwvY2RiKFkTeTGho+AwvGeEx63xVbojuBLrPk0E/kvaDyVRMHIyouVIzuQpO5IMWYbFc1eqftoZGY94ELppRsVp62PUCg4SkeWHB5hbiKXLVra6H1eveBsHe0PipwzYCDYufsrD3bqBl25q0ZMlBmU2XStaObjgLseMeA2zwftC1xYna0dtA0e/ge83x8Ovmuc4UpDX8RUcOMtD+0f5N3/IL2jCD51pSY36TsQuntdSIyCSuo4w4J9eL7laow2r96WEbCXxHc78fNef01T2bix4LXtOHNcMEEdCEHfU10LSC1xBHIgrbwcQygAODX+fNecC6sj5uwFvrRWwVjAA/wBojIKiuzN+Lm4EbWnvzlWjXCU5dlx8SuQrrl6rK6PIBbzysODiRwmx2jXY5hEd6JwehUhMznlc765NXUomopMTs37M8pPDwPcVGhuMF2jEjHvhnG2W7EEdCOqK6drmuGWuBHgVVaCCsk9ZfSylsdWwamke7I3v8vwK2lNXRzgtJ0SsOHsPMFBloSGgkkADck8go6x3hcrx/ev2Zw66nifiorSYm4O4Z98/Lb4oPLeMb6bxeqmsa49k49nAO6McvnufiuZDkq5+0nIHut2Csa1UZAcpByxhJ4qTXoMsFZNJTzVtXDS07dc0zwxjR1JOAsFjl6V6KrH6zXzXqZv2dN9lBnrIRufgD/5IPTrPbIrNaKW3we5AwNLv3ncy74nJWeo5VVFSCKiZQSRRymUEkyo5TKCWUyo5TKCWUyo5VUEkUcquUElUKOVUFBMKQUAVIFBMKQUAVIFBJFRMoBUCVIlQJQURURBmoiKoIiIPNPTBZPWbNT3mFn2lG7s5SOsbz+TsfMrwuScg819aXOghulsqqCoGYqiJ0bvAEYyvkm9Uk1sudRRzjTLDI6N48QcH8EFp1RvzUe38VgOlUO28UHonoyZ6xxU6TmIad7viSG/mV7GeS8i9D7e0uV0m/dhjZ83E/kvXCgjnS4FXSdlYcpsfqZ4jZBCQZC11RHkFbM7q06IOQcJxBBp7OUDkdK0jX6SvR62zwV0LopNQB6t5har/AKJpCd6qo/8AH9EHJdttzVBIuzZwVbh70lS7/GB+Svt4QtLecczvOUoM/wBG1AIqaqu85DWO+yjc44AA3cfngfArd3Tji30QLKNrq2Yf2Zwwebv0ytT+zad1LDSuY51PC3THEXnS34ZxnxO6ky2UbPdpox8EHL3nifiS6amib1eE/wDagGkfE8yuHujrhA71iaojY7ll/wB79V7KKKnH/Yj/AMoVfUqUOEhpoNQ5OMbcj44QeEeuXesjc2npJJD0cyNz/phbTg+TiKgqH01Xa7jp1a4pTTPx4jOF7S17MYY9uO4FWqgNZGZHGXSOZjcTjxwg4Ti2mZd+HpppJJ7dXxRns5sFmeuk55g/RfPkVdWwVIniqZmyg51h5yvrfEVZSubHUMqontwYpgHNeO4rynij0T0dc+Wfh3FJWN3fbpn4af8A23Hl5HbxCC76P+NxWQhtU4CojwJRy1Do4LoeILjBZLxTXWnmaKWvfomaD7suMh3+IDfxHivC20Nzs1c4FklNVQuLHMcMEHqCOqy6mW6XNjRWVDhGw5DegP6oPoiSojvluZLSTNjr4PahcTzPVp8D+hXD8QcZ0N2trGslkhuUbuzkjYcFwB3a7yO4XC0t4vlJTaIqlrA0YEjufxVunpdEslQ5xa551SSu5uJ5nH6/JB0MN/uFOGhtbVRvO4YydxOPn/srV1vFbWQNmraiWWQN0R9o/UWg9FhQjLgImaWE5c53vO+B3+J+SwLnU66jswfZZt8VBYL1EyKw56tukVGV2vipNl8VrzLjqpxvLhqJw3v70HVcNWap4ku8dvpZIo3OyXPldgNAGTtzJx0H0X0PY7TBYrNTW2nJcyFuC8jBe47lx8yvBPR7N+zuIork6IiFjHjPVxcML2mDiGGcAgkZUV0WoJrC1TLix/Iq82qB6oM/WmtYgmB6qQkygydSalYD1LWgvZTKtByrqQXMquVbyq5QTyq5UMquUEsquVDKrlBPKrlQyqgoLgKkCrWVIFBdBUgVaBUgUFzKZUMquUFSokplRJQMookog2CIiqCIiAvnn03WT1HiOO5RtxHWxhzsDbW32Xf/ABPxX0MvPfTHaBcuCH1DW5ko5BID/CfZP4g/BB8wPfurRekmQ4hW8oPX/QuMwXd/XtIh9HL1Yryr0LEeo3bv7eP/AEleqFBBxVrWWHPRTcVjyFBd7dp6qYmb3rQ11aynyWv9v90b5WCOIIc4c/S7uKDrO1b3p6wwdQuPl4gY1uQ8fNaa4cT1UcTnwQzyjoY4yR88YQelCoj/AHh81R1XC0byN+a8Gq+ML0XkaRH4OccrXP4qvZOdQP8AiKD6Fdc6dvJ4KtOvEQ5ELwFvGd4jGDE0n+YrGqON748ENaxnjuUH0BJxFBEMuc0eZVqHjC3yVDYBUwdo7k3tBk/BfNFZertWk9vVyYPQHAWuGsP1ZOrOc53QfWNwohdIjUW6pFNXNGzj7j/B4/MbjxWhtvFs1NXOt10hfSVsZw6OTr4tPJw8QvKuF/SPcrLohrnyVVONg4++wefUea2fHPHVBxHQUbaNhNXDJqbOWkaW43H4fJB6xPRipca6zzMhqT7T4ScRy/8A8nx5d/esRl0pry19DV6qS4QktDuT4nfmPDkV5JZ/SFWUUYjmD5S0Y7Rv5rAufFN0uN+FyYzQ/Q1mnOC4DkT80G54njuJ4hmbcWMdVNa1pljB0vaPdcOp2/TotVGzUQY2mR2Mdoc4H/PD5qs1bVXKVtRcXl8mNLGNGct/E/gpacj7QtY3oxhwT4Hv8goo0DX7H20jdi7OA39PIbq61gDxq+1mbyB9kN/T8Vbmnjp42mV3ZsOzWAAud4DH5fNW2Q1NY0CXNNTH/tNPtOHieg8EGbLMaalfM92XfdXOPkySSckrOvFSDK2nZs2Mbgd6075PFVE3yKy6XfAyT3BWy8v5HA71kUdFNVu0wtw3PtPP/N0EI2F8jW4L3nk0bro7ZZC5zZKr2j0Z0H6rMtlojpmjS3LzzceZXR0tIBjZBdt9M2MDAwuipMtAwVgU8GMbLawRkY2QbKCVw6rYxTHvWthaVmxjkorYslKvtkWDGshmUGY2RTD1jNKugoL4cpBysgqYKC7qUgVaBUgUFzKrlW8qoKC5lMqGVXKCeVXKt5VcoLgKkCrYKqCgugqQKtAqufFBdyq5VsFV1IJZVCVHKplBXKKOUQbRERVBERAWr4kpG1/DdypXDPa00jR56Tj64W0XO8ddp/0ReDE9zHimcQ5pIO2OoQfINdHoq5G+OVi4W0u7QLg4/vNB+i2HDHA174umP7PgEdIx2mSsnOmFnhnm4+AyfJB2XoXlxJd4s/2T8f5gvXjyXPcK+j218IxOdTVdTV1soAnneNDHAb4azoM9TkrqOzA5BBhuY49FjTUr5BguOPBbUxqnZ+CK5mey9p1K1NVwkybOSV3RiVt9PlEeWV3CtPb431UgdKyEdo6IyEB4G+D5rKp/SJShrWy2uSNo2AikaQPhsu3rrLHWRPikzpcCD5Ljaj0YxZJp66dg6BzQ79EF8cY8OVgxUxStz/a0+ofTKg5vA9w5utwcf3mdmfwC08/o4ukeexqoZB/Ewt/Va6fgu/QA/wBGZIP4JP1wg6c8DcL1wzTOZv8A2NRn8ysGp9FdE8Ew1dQz+bS78guUmsd1pyTJbKgY6tjz+CtsrrhQn2aispyP43sQbWq9FFUAewrI3d2uI/kStPJ6N73Rvc5jKSbIxhx/UBbKDi+9xe7c5X+Ega/8QtjD6QLzHgSCllH8URb+BQcfJwZemPLn2UvGMYiOR57FYslkqadxFRa6qJuORafxIXpUPpFdt6xaoneMcuPxC2MHpBtbtpaWri8g1w+hQeRBkYdp0OjA66cn/ZXYxE12G+wOZe5vPyH5leyDifhetGJ3wHPSopj+OCpNo+DLgfZhtbyf7OQMP0IQeRxSRNJbE8F22pzuv6qPrMk8jmUbdbgcOnf7jfADr8Nl67JwHw1VDMcE7M9YptQ+uVhTeja3lmmnudREBya+JpH0worzOnggp5DK95lnPOVwz8u5ZUlQ2GnfOTs0bDvK2d+4fHD9wbTvqWz6ohKHBunAyRyz4LkrtXxzNZBA8OYN3OHLKI1tROXOc92S5xzt1Kxzk+//AJQr0UUk8nZwtLnnn/uuitljEREknty9+Nh5KjW2+zSVLhJUAsZ0Z1Pn3Lq6OgbG1rWMDWjkAFl0tDjGy3FPRcvZQY9NSYxstrBTY6K/BRnbZbKGlx0QWYIOWyz4ovBXYqbHRZccCCEcSymRqTI8K+1iiqMarzQjWqYCCQCmFEBTCCQUgoBSCCYKkCoAqoKCeVVQyq5QTymVHKZQTyq5UMquUE8qoKhlVyguAqoKt5VQUF3KZUMplBcyqZUcplBXKKOUQbhERVBEWNNXQw5GrU7uagyVqeI4W1tguFAJGNlqKd8bA47ZIwM46K3NcJpdmns2+HP5rEO5yeaDzW3eiK3uqWVd7qX1Tw0D1eElkfxd7x+i9Dgp4aWnip6eJkUETdMcbG4awdwHRX8JhRUMJpU8JhBDSmlXMJhEW9Kpp8FdwmEFrQO5U7Mdyu4VcIMcwg9FE07T0WVhU0oMJ1HG7mwKzJaqeUYdG0jxC2eEwqOaqeEbTU57Whgd5xhamo9HFllzopjGf7t5H5ru9KqyMHmEHl8/ovpt+xqqhnmQ78QtZP6Na9mexrmO/njx+BXtTaaIgktJwM81y1Jxha6p7tdvmhYBlr3TAh/s5GO8dM9Nu8IPLJuBr7BnTHDKP4X4/ELXTcP3mD+ttsxA6tAd+C9xnvlohp+1fTyA9t2BY6VjHB2Wj7zht7Q8uuFfEtDNXQ0rbfM4zMbIyQSx6HNPUe3k4wdgOm2UHz7pq6N28VTAR10uYsqDiS60+BFdKlvgZSfocr3qtgsdNKIpzHr7SNj2dqAY9Zw1zgTsCds+KxKmx8KSzdjUMo3PLXuw5wOzCA/J6YyMoPDrxf66522SKuMFTpaSx0sDS5p8HAArlqK01d1l1Na/syd345+S+iH8IcDy1kdP6lSyOkMjctm9kOYAS04dzwc4x0KzYLJwu1xgpzTt0CM6Wy4GH+5joc4OEHjVt4adAwNbFpHXPVdFTWQjGQvS57TYaJ4ZUSQwOIyGyT6SRnHU95wrlZa7VbqKasnjc2GFut7muJw3qUHCwWprcbLYRULW9F1NLSWmqo/WoGvewRiQsBJeARkZaCTkjkFap5bNPIxjIqgOc9rBqY4DUSBjPgXNyeXtDBKDTx0wHRZTIQOizxV2YOka6GqYYyWu1Ru5g4xsTnkT5Aq5UVlmpJhFK2btDK6ENDXbvBxgd+TsPyG6DDZH4K81iyY6y1SNa5kVTpL2M1GMgDXkA7nlscnpjPLdRjulnkiZLHHVPiewPa9sL8FpOM/88hk7IKNaphqo272ZzHPiE8rQCdUbCQcZPPPUNcfIHOEnvNmppSyXt4+oe9hDSNIcDnPc4eO++FBcAUgFdj7GenjniB0SNDm554UcboKBSCAKoCKqFUKmFUIKqqoqoKqqiqoKqqoiCWUVEQSyqqCqgnlVyoKuUE8quVDKZQTymVHKZQVyioiDeKjjhpPgiKo0k1XNMSHOw3ubsFjoiCuEwiKKIiICIiB0RERBERACqiICIiCiIiKKcfNERGWwAjB5EYWvj4QtkDSGvrHAjSRJUucD7OjOCcA42yERBlPs1M9rxM+aZj5XTFj37a3ddse7j2e7nz3V39nwtmbJIXTSMa2PXJgk6Xag47e9k5yiIMaqsVBVVT6upjfLJK1rNLnkNaG5xpAxjOd+/A7k/Y1uEegUjQ0h4IDnDOrGev8AC3ywMYREFgcN2qJ5cabtC95l9t59nOPZABA0jAwPPvKu/se3Ya31RmkBmAXOI9knTtnn7R365OcoiorVWuhrDmopxIdIbkvcCQDkZwd9+9Xp6OnnonUkseuBzAwsLiMtGNsg56IigsRWm3wxSxxUrI2SM7N7WEgFunTjn3f8yoss9vjc17abDmuY4OMjyctILTknwb54Gc4CIgS2a3S510jTlhYcOcNs56HvJ35745bKUlpt8pe6Sla4ue95Jc73nYyRvsdhuOXTCIqK09poKfLYqZrWl+stLnObq0lucEkciR49VYh4etNO0Ngo+ya1wc1scsjQCCcEAO8T80RQTbYrWwexRMacEZa9wPdzB6DYdw2GBspVFnt0zQ2SjjLRnA3A5Acgf4W47sAjBREFWwxwQMiiYGRsGGtHRWTzREVXCYRFQUkRRBERBVERFFVEQFVEQEREFVVEQVREQVREQEREH//Z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/>
          <a:lstStyle/>
          <a:p>
            <a:endParaRPr lang="zh-CN" altLang="en-US" sz="9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09499" y="696086"/>
            <a:ext cx="113507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订单发货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99314" y="1188140"/>
            <a:ext cx="113507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交易订单产生后，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系统会自动推送给菜鸟仓进行发货作业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，无需商家手动操作；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5189" y="1526060"/>
            <a:ext cx="113507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物流订单状态查询：进入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-2C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履行服务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全渠道订单管理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，可以进行查询；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99314" y="2235924"/>
            <a:ext cx="113507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物流订单状态取消（取消发货）：进入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-2C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履行服务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全渠道订单管理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订单右边有取消发货的按钮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15189" y="1880992"/>
            <a:ext cx="113507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保税中心仓的物流订单取消后，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不支持再次推单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，请谨慎操作；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26" y="769019"/>
            <a:ext cx="441960" cy="441960"/>
          </a:xfrm>
          <a:prstGeom prst="rect">
            <a:avLst/>
          </a:prstGeom>
        </p:spPr>
      </p:pic>
      <p:pic>
        <p:nvPicPr>
          <p:cNvPr id="22" name="图形 21" descr="指向右边的反手食指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57" y="2885510"/>
            <a:ext cx="441960" cy="44196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09499" y="2860089"/>
            <a:ext cx="7440208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1064" y="3332342"/>
            <a:ext cx="1131895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发货异常：若无产生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LP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单号，可直接去交易平台取消交易订单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1064" y="3705551"/>
            <a:ext cx="1089699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仓库已接单：点击右边取消发货，系统会自动跳出二次确认取消发货。若无法取消发货，请发起咨询工单。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1064" y="4111475"/>
            <a:ext cx="87970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仓库已出库：等待商品配送揽收，发起咨询工单进行快递拦截。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1064" y="4537668"/>
            <a:ext cx="4570482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配送已揽收：发起咨询工单进行快递拦截。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30188" y="5062969"/>
            <a:ext cx="1056905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！！请务必在物流订单取消成功后，再进行交易端退款操作；如果取消失败，建议联系快递拦截或等消费者拒收回来后，再进行交易端退款操作； 以免出现财货两空的情况。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7161" y="662940"/>
            <a:ext cx="8680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常见异常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1175341" y="1085688"/>
          <a:ext cx="9379689" cy="24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5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01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发货异常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排查</a:t>
                      </a:r>
                      <a:r>
                        <a:rPr lang="en-US" altLang="zh-CN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&amp;</a:t>
                      </a:r>
                      <a:r>
                        <a:rPr lang="zh-CN" altLang="en-US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查询商品关系映射结果为空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商货</a:t>
                      </a:r>
                      <a:r>
                        <a:rPr lang="en-US" altLang="zh-CN" dirty="0"/>
                        <a:t>ID</a:t>
                      </a:r>
                      <a:r>
                        <a:rPr lang="zh-CN" altLang="en-US" dirty="0"/>
                        <a:t>没有绑定，请查看</a:t>
                      </a:r>
                      <a:r>
                        <a:rPr lang="en-US" altLang="zh-CN" dirty="0"/>
                        <a:t>PPT-P17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在不指定仓库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,NONTAO_TOC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库存分组下</a:t>
                      </a: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</a:t>
                      </a:r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货品无可用分组库存记录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货品库存分组是否在“非淘</a:t>
                      </a:r>
                      <a:r>
                        <a:rPr lang="en-US" altLang="zh-CN" dirty="0"/>
                        <a:t>TOC</a:t>
                      </a:r>
                      <a:r>
                        <a:rPr lang="zh-CN" altLang="en-US" dirty="0"/>
                        <a:t>”分组下，查询路径：</a:t>
                      </a:r>
                      <a:r>
                        <a:rPr lang="en-US" altLang="zh-CN" dirty="0"/>
                        <a:t>GOS-</a:t>
                      </a:r>
                      <a:r>
                        <a:rPr lang="zh-CN" altLang="en-US" dirty="0"/>
                        <a:t>库存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一盘货库存查询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仓库库存查询；若无请库存划拨，请查看</a:t>
                      </a:r>
                      <a:r>
                        <a:rPr lang="en-US" altLang="zh-CN" dirty="0"/>
                        <a:t>PPT-P2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外部货品信息</a:t>
                      </a:r>
                      <a:r>
                        <a:rPr lang="en-US" altLang="zh-CN" dirty="0"/>
                        <a:t>XXX</a:t>
                      </a:r>
                      <a:r>
                        <a:rPr lang="zh-CN" altLang="en-US" dirty="0"/>
                        <a:t>对应货品</a:t>
                      </a:r>
                      <a:r>
                        <a:rPr lang="en-US" altLang="zh-CN" dirty="0"/>
                        <a:t>ID</a:t>
                      </a:r>
                      <a:r>
                        <a:rPr lang="zh-CN" altLang="en-US" dirty="0"/>
                        <a:t>不存在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商货</a:t>
                      </a:r>
                      <a:r>
                        <a:rPr lang="en-US" altLang="zh-CN" dirty="0"/>
                        <a:t>ID</a:t>
                      </a:r>
                      <a:r>
                        <a:rPr lang="zh-CN" altLang="en-US" dirty="0"/>
                        <a:t>绑定不正确，请查看</a:t>
                      </a:r>
                      <a:r>
                        <a:rPr lang="en-US" altLang="zh-CN" dirty="0"/>
                        <a:t>PPT-P17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预占库存数量大于当前库存数量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渠道库存不足，请补货</a:t>
                      </a:r>
                      <a:r>
                        <a:rPr lang="en-US" altLang="zh-CN" dirty="0"/>
                        <a:t>&amp;</a:t>
                      </a:r>
                      <a:r>
                        <a:rPr lang="zh-CN" altLang="en-US" dirty="0"/>
                        <a:t>划拨库存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187161" y="4037006"/>
            <a:ext cx="9527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订单异常查询：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-2C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履行服务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全渠道订单管理</a:t>
            </a:r>
          </a:p>
          <a:p>
            <a:pPr algn="l"/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4608881"/>
            <a:ext cx="9201150" cy="19145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2" name="AutoShape 2" descr="data:image/jpeg;base64,/9j/4AAQSkZJRgABAQEASABIAAD/2wBDAAgGBgcGBQgHBwcJCQgKDBQNDAsLDBkSEw8UHRofHh0aHBwgJC4nICIsIxwcKDcpLDAxNDQ0Hyc5PTgyPC4zNDL/2wBDAQkJCQwLDBgNDRgyIRwhMjIyMjIyMjIyMjIyMjIyMjIyMjIyMjIyMjIyMjIyMjIyMjIyMjIyMjIyMjIyMjIyMjL/wAARCAFEAfQDASIAAhEBAxEB/8QAHAABAAEFAQEAAAAAAAAAAAAAAAIBAwQFBgcI/8QARhAAAQMDAgMEBwUECQMEAwAAAQACAwQFERIhBjFBE1FhcQcUIjKBkaEjQrHB0RVSYnIkM1NjgpKy4fAWQ6IXc8LxRVXS/8QAFgEBAQEAAAAAAAAAAAAAAAAAAAEC/8QAGxEBAQEAAgMAAAAAAAAAAAAAAAERAjESIUH/2gAMAwEAAhEDEQA/APf0REBERAREQEREBERAREQEREBERAREQEREBERAREQEREBERAREQEREBERAREQEREBERAREQEREBERAREQEREBERAREQEREBERAREQEREBERAREQEREBERAREQEREBERAREQEREBERARCQFyF89I1jsz3wskdW1DdjHT4IB8Xch9UHXovKP/U2/XCpENts8Ac7dsZD5pCO/DcfPl4q7deJ/SDa6IVk1jYYcZLmRg6B/E0OcQg9SReIW/wBNV1hnb+0LbTzwE79iS148uhXqfDnFlp4opTNbakOe0faQv9mSPzH58kG8REQEREBERAREQEREBERAREQEREBERAREQEREBERAREQEREBERAREQEREBERAREQEREBERAREQEREBERAREQEREBERAREQFYrKynoKSWqqpWRQRN1Pe84DQrxOAvDvSDxe+/3I2+ikP7Op34Gk/1zx97yHIfNBXizj6t4gmfR28yU1uyRpBw+Yd7j0Hh81ncI+jqa5MjrbiXwUhGWNAw+QeH7o8eZ6Y5rB4VssVNE2618bHtG8UbxkPI+8R1aDyHU78gM7qvv10u0xhjqJGxk8mnH4IPQ6Wns1gp/V6f1Wjj5kaw0uPeSdyfEq8y7W+Q+xVxP/ldlcJa+H4mYlmbrkO+XbrpYYWxtAa0AINJxZ6P7JxG19TQviorid+0YMMkP8bR+I38145NQX3hS8ds2Opo6ynd7M0YJafJ3JzT9V9Dt2Uw72ccx3dEGj4C48p+LKQ084ZDdIW5liadnj99vh3jou0XNfsa1mvirhQU7KuJ2pk8bAx4PmMZ8jzW5ZWHk8Z8QgzEUGSMkGWnKmgIiICIiAiIgIiICIoSzRwxuklkayNoy5ziAB5lBNFq/+pLH/wDuKDbn/SGfqtjFLHPE2WKRskbhlrmHII7wQgmiIgIiICIiAiIgIiICIiAiIgIiICIiAiIgIiICIiAiIgIiICIiAiIgIiICIiAiIgKL5GxtLnuAA6lW6ioZTx6nnfoOpWkqKmSoflx8mjkEHP8ApF4sdb7IaKkcWT1mWBw94M+8fDnj4rzLhiz/ALUuGZARTxDVIfDu+PL59ypxfdDduJal7XZhhPYRd2G8z8TkrrrZSiy8OxRluJ5h2kneCRsPgPzQSuNSZ5RBEAGDYAcgO5bmz20RMD3DcrV2ilM8/auGd11sLAxoAQX424CvAq0FMFBdBVQ5WsqupBd1KQcrOVXUgyGvIOQcFZcNX92T5rXBykHKDdA5GQi11PUmM4O7fwWwa4OAIOQVRVERAREQEJAGSVjz1TIfZHtP7u5a+WofJu52fBBm1NxpqSGSaWQCONpc93QAcyvD+KOJ6viivc49o2iY7EFM08+4kdXH6LqPSHd3Q22K3xuw6pdl+P3G9PicfJanhSyCR8c8zc9RlRUaT0djiCzU7KxraCVpJ7SFznl4PRzXHT8t12XBHC9x4PMtJ+2G11reNTIXxFj4n97TkjB6j4reU7QxgA5BZbXIM9sjXcjv3KawA5XY5i3Y7hVGUio1wcMg7KqAiIgIiZCAiIgIiICIiAiIgIiICIiAiIgIiICIiAiIgIiICIiAiIgIiICtVE7KeIyP+A7yrhIAJJwBzK5+sqjUzk/cbs0fmghPO+olMjzueQ7lq73X/s2y1tZnBhhc5v8ANjA+pCziVxfpGucMPD7qFszPWZpGZiDva0A5Jx3bBBwXDVF+0r9SwP8AaYHdpJ4tbufnjHxXd3Sc1NYIh1O65rgUMiNwq34D2xtjaDz3OSfoFu7cfWri6Q7jOAg6u104hgbt0W1byWLAMMACyQgugquVAFVygnlVyreVXKC5lMq3lMoLuVUOVrUq6kF8OWXS1PZu0uPsn6LXhym16g36LEop9bOzcfaby8llqgsKsrOyzGw+2eZ7leq6gU8Jd947NHitE55cSSck7koLhfnmVallw0qhcsWolDWkucA0cyTgAKK844lkN040bSg5bHoi8vvH8V3lpgbFENIwOnkvPLPKK7jGtqcgt1yOac7HfAx8F6VRkNY0BEbaN2yvByxGO2V5rkVkBymHLHDlIOQZcUpY7w6hZgIcMjktWHLJgnDAQ44bzQZitSVEcfN2T3DdYctU6TYey3u71qL1W+p2uqqAcGOJzh542+qI8/4rutVxTxMaOmfIaOB/ZxxsfpDiDhzj48/gF0HBPBt14avEle6+uqKSoYWy0b4z/hIOcAjy3GVreBbcCx1bIMuc7AJ8Of1Xo0Rw0BFbBszTzyFcBB5LBDlNkhadvkiMpzmsaXOIAAySTyWmpOLuH6+uioqW7U0tTKSI42u3fgZOO/Zabj27T0nDdTEx2g1GIQW9x5/QFazg/hO300FPX1VHFLXNIkjle3Loj00nomrj0bKt9vEJOz7Rmv8Ad1DPyWP2jy3GsjxXFU3BJbxJLd7lP63IJxPTyNJYWOzsSAenLqMKWmPQUWGyqc3AeMjvCymua9oLTkFWXUxJERUEREBERAREQEREBERAREQEREBERARFQkNaSTgDmUGuu1TojEDT7T93eS06uVExqKh8p6nbwHRWkGDerh+y7LW1waHGCFz2g9T0+uF4DUVE1VUSVFRI6SaRxc97jkuK99vNCLpZqyh1BpnhcwE9D0+uF4FUQTUtRJT1Ebo5o3Fr2OG4KDJoa19LJlriO7wXe8NTteWP/e3XmEryXNiZvI84AC9D4Ugka+Np91rQEHpNOfYBWQCsaHZgCvgoLgKrlWwVXKCeUyoZTKCeUyreUyguak1K1qTUgvalJrlj6lIOUVnQTGORrh0K3rXBzA4HYjK5hr91uaOoxQvJO8YP+yqMK4z9rUloPss2Hn1WFlHOJJJ5lQJUVVzsBcN6RqmdlijjiJEckwbKR1GCQD4ErsZX4C5fiGqpTSSRVZjMTxgiQ4BQeVUlXLR1Uc0DiJA4YA6nOwXuNunMkLXHn1Xkdmo6T9syEOY8tkJgDpMkDwB6/Ven2ydvZtaOmyqOjjcrzXLBikyFkBygyQ5SDljhykHIrJDlMOyMLGD1MPQSLsLl+NansuG6vfGrSz5uC6OV+Mryj0kS1JudO5znCjbHhu/sh+TnPjyQd3wvEKezUjcYPZhx8zv+a6Vjtl596Ppqp1mxUl2ntD2Wrno2+mcrvI3bIMoOVQ5WA5S1oMS92mnvdB6tPsWvEkbh91w/UZHxV2kHZsDcYx0V7WrZOJSe/dBlByrqVgOVdagk7YqUE/ZSgE+w44Ph4q052yx5H7FFb9FZpZO1pYnnmWhXlpkREQEREBERAREQEREBERAREQEREBYV0m7Kjc0Hd50/qs1aW8yZnjj6Nbn4n/6Qa5UJRRccBBB7sLiuPrfQ1NiqquSnj9biYNEw2cNxtkc/inGHG7LPK6goGsmr8e253uQg9/efD5rg57vea8OkkFTPq+87Vp+DW4H4oLVtpKSKGgMcbe2mZmR53c45PVel2SnjjDSMbLyqO73KlqQSyCoDTvTzx6T8DzBXd2O909fROq6IvHYkCpp5P6yA9/i3x+aDv43bK8CtTQVrZ2AgrZtOyC7lVyoZVcoJZVMqOVQlBLKplRyqZQTyqalbLlQuQXdSalZ1JqQZLXrLimLYZG9Htx9VrWuWTE7KipOKtOKm5WnFBqb9c47Va6isl3bE3Okc3HkAPM4C4e3WCov2Lpep3jtt44mHGG9PIeHxK3XHkUlRQ0MI/qXVkYl8jkD6lbCtf6vG0MGGt2AHQIMF3ozt1dRPNLO+nqMZYXHWwnucD+W603D91q6S4zWa56hV02Q1zjkuDebSeuAQQerT4LooL/LTjABXC8QXAzca0dawYe58YdjrzafoVUesUs2pgKzWvWktryadme5bRrlBla1IPWNrTtEVlh6kJFh9oqiVBK410VFRyVE7wyNjS5zj0C85rf2vxUCaOgDaR5Ggyv0l4BzldBxoH1NLb6bOIJqxjJt+Y3wPmsxtWKGRhYwaQMAAcgg1FnulTa7i21XWldSVRGWZOWyD+E/8+ey7qnmD2Agrzb0gXk1lJSvZHpnp5Q+J/UeH0C7i0yOdSRlwwS0EjuQbkOVdax9eyoZEGR2itSzaXx+JIVl0uFjSya5YsdCSg2rX7IZMLFEmArb58BQZT5gAsSeoDWndYU9ZvpB5nCtQh9zuEVJHn2zl5/daOZ/53pVdpbARbafPMxg/PdZao1oa0NaMADACqtMiKzUVdPSR9pUzxQx8tUjw0fMq9zQEREBERAREQEREBERAREQEREBc7cXa6+XwwPouiXM1hzWz/wA5QWVpuJ7wLHYamtGDK0aYgerzsP1+C3K4Xj5prrhY7Tn2J5y948BgfgSg0PDfDbXwi63QGWaYmRjX75zvqd4ldbFTRyDGgafJW6x4a9sbRho2AHQLZUsWmn1eCDXXHhi3XijdDMwMlA9iVo9ph/50XlUr6/hLiA1OkGpo3aJ2fdqITzB7wR/zZeq1Fx9XmxlcRxw6KrmpqsAaiDC/xB5fmg6S21sUFcwU8mqjqGNnp3E843ch5g7Ls4JNbAQvGOGq9zrBSsc726CqfB/gduB8161aZu2pGO8EG0BVcqAKrlBXKiSqEqhKCpKiSqEqBcgkXKJcolygXILmpUL1ZLlEvQZLXrJhfuFrw9ZVOdT2gdThQZrlZer8rSx7mnmCQVZciue4noJK+zTxwDM7cSxeL2nIH0wsSjr6e8W2KpjcMuHttPNruoK6SRuQuQu3C7zVyVtqqnUdRIcyNAyx57yOhQXp44IYnOcQAAuFpwLzxe2SEZggIcT025fM/gtldLDxHUUkokropCGkiNjSNXh0Wx4VoqVlBHJTNOHH29Xva+ufFEdfRjRG0eCzmu2WDEcAK+H7IrI1qJkVgyK26RBkmVUE3isF83irlJmoqWM6ZyfJBdvlufcbSYY3Bk40yROP3XtOR9VzZ4mpofsrmx1JVM2fHIOvgeoXdvGQsCpoYp/6yNrsctQBQedOm/6rvMEcLCKCCTVI8j3yPuhel0uGRgLl62hbZK39pxM/oj8Nq2NHu90g8uR8F0EUo0NLSC0jII5FBsTIrbpcLGdNsseSowEGRJUY6qxTVsctVLCHHtYgC5pGNjyI7x4+CxQ908wjaefM9wVLnTud2dTSFrKuAfZk8nt6sd4H6HdBtzPgc1h1FXgHdaqO8RVMBe3UxzTpkjfs6N3UEf8AMrMstrquIKgOGqOiafbm/e8G958eigwo6mStuQo6YGWqLdTYxzxy1eQ6novQbDZW2mmJkcJKqTeR45D+EeA+qT8NWuWjZTsp+wMbtcU0LiyWN37zX88/Q8jkLGZVt4bFQ+/cSRywyyD1f1pscTo28tOW4179cBMNaTi/0o2zhSvdbxST1la0AuYxwaxuRkAuPn0C6HhK9z8RcMUV3qKZtM+pa54ia4uAbqIG5HUAFfN3FtY68cWXKqZl3bVDhH5Zw38l9NWqkjsnDtHSHDWUdMxjv8Ld/wACrB4XxeXcT+meK3lxfCyripg0nIa1pBdgfBy+hQvn/wBGULr36UprnINXZCaqJPe46R/qX0CpCiIi0giIgIiICIiAiIgIiICIiAuarRium/nK6Vc7cm6bhL44P0QYq5DimJrOKOHKg9XyxZ/w5C65czxzTyOsTK+AZmt87KkAdWjZ30P0QYNWP6S09MreQvHqmB3LUa4q2niqoSHRyND2kdxWVFKWx6UGgvDHGUkLj77r9VAd0eF39a1r8krg+KpmMEcQ55Lz5BBpbLWSsnfQAB0c0weDyLTnJ88r22yRmOhYPBeMcJUbqu8sfjLWncr3CjZogaPBBmZVCVTKplBUlRJVCVElAJUC5UJUC5BUuVsuVHOVpz0Ei9RL1ac9Wy9BlNfutjbB2tdAzvePxWmY9b/hqPtbow42Y0uP4fmoNzeKfRMJmj2X7HwK1JXXTwsnhdE8bOHyXLVUD6WYxSDfoehHeisZwyrD2ZV8qBQYb4GnouYuEBsFzNyiaTQVDgKtg/7bukg8O/8A3XXuCxp4mTRPikYHseC1zTyIPRBjsc1zA5hDmkZBHIhS1rnqSR9grm2ypeXUUp/oczj7v92T+C3T34QXXSKw+VWnyrHfLlBddJkrd2+F1IzMzSySRocAdvZPJYtkoGOIrqxhMDDlkXWUj/4/iqXm9VFZXa5GNYGjSwN6DuKDd9oCOag5wWjguTgMOWY2tY4e8EGTKGuaWuALSMEHcELm4pf2FUtopXH1CV2KWRx/qj/ZuPd3H4LZXC5R0dDNVPyWxMLyB1Xm134orrlrhbIG0zsAt0Df/hQeh1VxhpmF00zIwOr3YWkbxRQ1VfFR00j5pZXaG6GEgnoMrzuRz5n6pXue7vccrf8ABFbQWvi2krrjLHFBA2R4c84GrQQ36lB6PDS1dKHNfCGvJw7LxkeCyP2ZcKgbCJo7y/P4K5qM9GJHHJeNRPid1jW+9+qzmnqndfZeevgfFZ1WqqrAP2jHM+oEVS0hpe6PVG4DkHtyNTfiD3LubbX8Rx3WkoKuwUbKB0RLq2jq9UbCBsAwtB32+a1dYLbctL31Rhe3q0j81hVnGlmscDo4ayWsmjGOyikzg9xPIfiktKt+knjWrtVQyz2uYxTmPXPM0+1Hn3QO44yfiF51Yre+5VVfd65z54rfTuqJZZnF5e/GGNye92PgCtbXVk9xrp62pdqmneZHnxP6clvZ62goeBnUVvv0NTPWPa+ppY4CCBjOC888EAfFaqNJwfbv2rxraqdw1B1S17/FrfaP+le/8cV5t3BV1qAcOMBjb5u9n81496Mam227imSuuVXFTshp3CMyHGXOIH4Z+a6v0o8WWq4cLxUluuEFSZahrpOyfnDWgnfwzj5KbBa9CNt7OK7XBzd3OZAw+QLj+IXri5D0aW19t4KpBLGY5ahzqhzTzw4+z/4gLr049F7ERFpBERAREQEREBERAREQEREBaW9R4njk6Obj5f8A2t0sK6QdtROIHtM9ofmg59RkY2WN0b2hzHAtc08iDzCqiDzKZ9RwTcXUFS18tomcXU02M6M82ny7vitmy7Us8euKZjmnqCuwrqGmuNK+mq4WTQv5seMjz8D4rgbh6NYRI59BXyQtP3JG6sfEEFBj3W/U9NGcyAu6NB3K88uFVNca4saNU0h90fdHQLuT6O3jPaXB3nHFg/MkrmaW0yWG8vpp9369nu6npv3Hog7HhCyighYXDLzuSu+i2YAtBZ5GSQNI2PULfMOyC9lUyo5VC5BUlQJVCVAuQHOVpzkc5WnOQHOVl71Rz1Ye9BJz1bL1bc9Q17oMpjt123CNPinmqXD3iGN8huVw9O10kjWMBLnHAA6lep26kFDQQ045sbgnvPX6qDKWNW0cdZCWP2I91w5tKyVZqKqGkiMs8jWMHUlUcdUtfSVDoZhhzevQjvCsmQFRvl/prlVNbAwgRggPdsXLVesnmCoraueFZe5YHrhHNTimfUyiKGN8kjuTWDJKCzcqSC4Uj6aoZqjf8wehHiuejuNRZ5W0N1eXwn2YKzGzh0D+4rtm2C7zHakLB3veB+auP4Nilj7K71tNHFJsYsgl3zwg5Vz3SODYwXud7obuT5Lf23hmUObLcho6iDO/+Lu8lR3C174IqH13DD4LjQ4w6grnASM/9uT8jj4rFqOK+Ioo5JZeEKouALvZqWOyfIbn4IOskib2ekAAAYAC5i50wEhaQrHCnF9y4guktJV2d9LEyHWZCHDQ7I9k555z9FuL1DhrJQORwfig5h5MewBJ5ADmVyFr9IVRb+ImVNVTxS2/VolpnxhxDM7kE76hz+i7Cr9n2htjdea8c231G6NroW4p60GQY5NkHvj8/ipR6v6R6mgZYJTQxwhk7omMfG0AOBGskfDC8l07LdV9U53CPD1IXlx7J0rsnPc0fmtRhUQ0ra2e3w1Qc+em7doeGgaScbEnl8FrcLuOG+LafhrhvsuyL5XyOldzA32G/kEHW01SJKVkbKecYaBtEcD6LGk4cNY90tSanQeTImYP1WiqPSPdHu/otZYGt/vHz5/0LU13GfF1W0tpbxw9AD95s78/+TAFMNdnFwjSiNw01jWjfE0bX/TK4HiSiprbcBSU1aKpgHaO/o8cfZkk4aC0Z5fkr1PxPxXS0jvW7haK9zRlsoqR2sZ8A0DUP4TsVpZ55KupknldrlleXud3kphrd8LcMVPEdTN2U0cEdOAXSSRdo0uPJunIz1Vri2xu4frYaOSakme+PtC6npRDgZIAODvyUKSPjCgD4bXVupoXO1EQ1kRycdBq5+a01dW3m93dsDzNWV+Ax75PuAcgfJTur8djwlwRX3y0vrYDbeyfKWBtZE9xOnu0kbb/AEW4m9D9dcquJ1dV2+GmZzipGyDWfHVy+C7bhSogoLFRULKUxGKJrXhoGC/HtO+JyV1EcjZBkZ+KSey2tRbLPV2+mjpxWudHG0Ma3mAAMABbaNj2j2n6lcRXxiaIiLSCIiAiIgIiICIiAiIgIiICoRkYO4KqiDlqqA01S+I8gct8R0VrK3t2pO3g7Vg+0jGfMdVz4cgkVae0FXFEoMV8IPRczxZw6LpQmeBmaqAEtA5vb1b59R/uutcFbIQeecNXEzxFhP8ASIh7Y/fb0d+q7KnqBI0d65Him0zWe5MvdvaAxz/tWgbNceef4Xfj5rcW6sir6OOspj7Dveb1aeoKDfakLlhxz55q72mUFwuVtzlEuVsvQSc5WHuVXPVh70EXuVl7lV71Yc9Ac5UburZOSs22UM1xrY6aFuXvPPo0dSfAKDpODrWairNbI37KD3c9X/7fou8WNQUUVvo4qaEewwYz1J6kpW1QpYC7bWdmjxVFuvuDKRpa0B0pGzeg81xl0nnq3l8ry49O4eS2kri9xc4kk7klYE8YcCorlqiEh2RzVGSOxvzWfVR6XkLEMSC3l8kjY2Aue4gNA6kr06wWWOz0YaQHVLxmWTx7h4BeaQfY1DZT907ea9OsVw9eoRqOZGbO8R0KDhPS3deILRFRyW+rkp7dKCyUw7O7Tpl3MDHdjkV4y66vmk1yyOkeebpHFxPxK+neKbJHxFw5W2yQDVLGezcfuvG7T818kPgqhXSUjYZHTxvLHMa0kgg4Qe4ej/iuputoltFSXSequa6OUnP2Zz7J8iNvDyXR1rjpOOa8l4QuzuFaarNXC11TOW6Y9eSAB1A36q7c+Lrrcy5oeIIj90bfQfmSg9ZtdeamEtkcTJGcOyefcVlVsHrFM9g5kbLzXhWsq6ClFTLK+Vr3nDXnm3r5b8l28PEVI5oIkBB+YQcxWOcY5GAEvAOQOnesKSmt12tj6C5xmSEkOaWO0uY4feaehXaS8SWin1SyuiacEF2kZI6rRz+kThClcQ6EuI/cpPzwg8+u8UFPXMo6aR8kFJC2Jjn4yepzjzWDhZVfVi4XSsrQ3S2eZz2txjAJ2HywsfCIjg9BuvoCwR00dioaRmkiGFsZDh94D2gQeuc7L5/fMKVhqCAeyw7DuRweS2M/pCvE9Y6rpOzpnSx6J2e8xxHuuHLBA2ye4Ir3x1rt8nv0NK7zhafyVl3D1mk9+1UJ86dn6Lw5npE4phbl14kwMe/Gw/iP+dyyYPSZxaZB/TItH95Tsz58th9VBsvSPLaaS7R222UNLA6AZnfDGGkvP3cjoB9T4KXo74Xh4grp6muhEtBTt0uY7OJHkbDbuG/yXnFZdprjdJZXOdLLK8uLj1JOfqvpDhiSxWuyU9Fbp2dmBrdqdlznnmSep/RWi0fRxwm7/wDDRD+WR4/NZ9v4OsVsaRR29kWTkkEknzJO62zKuB/uyNPkVfbIw8iFFW4aCCPGmPCy2sa0bBRaQrgRKIiLSCIiAiIgIiICIiAiIgIiICIiAiIgLnLrQ+qy9tGPsXnl+6f0XRqMkbZY3Me0Oa4YIPVBxupVyr9yt76B+puXU5Ozv3fArCEmUFwlQJVNSiXILdRDHUQSQzMD43tLXNPIg9F529s/Bt8LXa5LbUHn3jv/AJm/Uee3opctfdbdT3WhfS1A9l27XDmx3QhBjgsljbNC8PjeA5rm8iEEhGxXIW25T8MXB1puYPqzjmOTo3PUfwn6Lrn6XNDmkFpGQRuCEEu18VEyLHcS1WnS4QZDpFZfIrDplZfMgvPk8VZc9WHzeKgZAGucThrQXOPcB1QZkEclTOyKJhfI8hrWt5kr06yWqm4doO0qpYmTyD7WR7gAP4QT0Xh44sq6WV7rbMacEae0DRrx4E+78FgzXaWqf2lTPJPIfvSvLj9VNV9GUt9tVbUer01xpppujGSAk+XetZdKvtatwB9iP2R+a8OttU+ouVLDE8tkfK0Nc04LTnmF6495Lc5Jz1KDJLsq28ZCs00+oujJ3G48lkHcINFc2mOaN33TkfFYpAIW4uVP21G8Ae00am+YXIVN4iha8CVjRGMyvdyYO7HUoM+qIjpi/lhzd/is628Y0Vkb2sjnSADBazAH+Y7LzesvtXVuIa4tZnYybn/LyH1WteXSv1yvdI7vec48u74IPQrz6WbjV6mW2NtPGdg5m5/zuH4D4rg56yqqZJJJJdJkcXP7PYuJ5knmSrPNFUUDQ0YaAPJZtqts93ucFBTNLpJnY26DmT8BlYa9L9GlDTUNPUXise1kk32UGo8mD3j8Tt8EG+peCo9DBVTEMYA1sUW2AO8/ork3AlsmaWtfURg/uSf7LoY7lSS7RTNee5pGVfhnjnbmNwKiuBrPRjG5uuhu1XDUNIdG+R2oNI5HYBay6cN8YWq2VVbNxNHLBBGXvBa7JHcMg7r1bC5D0l1fq3Bs0QOHVM0cQ8s6j9GoPGI24YFLCA7YUgqjPs1trrhVubQW2K4PjZqfDNjRp5ZOSOp71uXWC7M/rPR/SOxv9nqH4PXTeimjxTXKtI957IWnwALj+IXoukdyg8MfaJGPDpvR7OC3kWPm28ua0t2sF0uE7YrVw/X0TJBiVsjXODfEOIBHkvo4NUtOeaK8KsHo/nodLn0zzJ1c5u48u5d1QWOWEDLHBd4IweikI29wQaGmo3sA2K2kMTws1sY7grgYFBaja4K+3KkGgKqoIiIgiKhKChduigTuiirqIi0giIgIiICIiAiIgIio5wa0uJAA5klBVWamqhpIjJPI1je8lai48QshBZSgPd++eQ8u9cjXVk1TIXyyOe7vJQbq68VdsHU9LEBG7Zz5BkkeA6LRNqnRO0v3HQrAcd8rIYRNHpPvDkg2DahrhkHKl2vitOQ+M5acFVFa5uzx8Qg2xk8VBz1gNrGO5OCqagd6DHvNqprzSGCoGCN2SAbsP6eC42GvuXCVSKSva6egcfs3t3wP4T+R/wB127px3rEqhDVQuhnjbJG7m1wyCgt09dTV9OJ6aVsjD3cx5jorchXL1fD9ZbJ3VdkqHd5hc7fyB5H4/VUpeLmGT1e4wugnGx2x9EG+kfhYskruizrfBT3Vvai52+nh6vqKlrMf4ef0XSW9/AVoc2StvdLXTjfq5gPg1oP1yg0dj4Xul9eHRRmKmzvPIMN+Hf8ABem23hS2W62TUfZdr28ZjnkePaeCNx4DwC5+4elrha30j308s9U5jfZiiiLM/F2AFyVb6aq6Vjn0NJQwgtyxshfM492caQPqg874ot0/Dt/q7ZMTmF5DXH7zebXfEEFaZtYe9d7x/UO4t4StvGApOwnZI6iq2gbFw3a4eG5C8rM2DzUHecDu9Z4pps7iNrpPkMD8V7GT7C8W9GTu14imcfuwfi4L2Yn2EViSTGCdso+6dx3hbhkjXta5py1wyCufqnc1S33MQgwSnDc5Y49PBBu7nWRW62VFZL7sTC7H7x6D4nC8SqpDNKXPwXFxefMrs+Nr327YrdG72Gfay46n7o/E/ELhickk8yqiqKiqgqiKqDIoKN9wr4KSM4dK8Auxs0dSfADJXT8a8PV1vtsFXw9W1s9LGQJYIWtkcIwPeb18xvzXCu4mfYLnG+mk0zMGXHGcA9Ft/wD1YYIRLDRSMqtY7RrR9nIOpI6HxCDHpOOrZS0ofB+0WVTMYkmqg9rj1y0MGPgdl09D6W7dqhe7Wyd7gJQNmuHee5w7+q4i83Wi4jrfWWWhlNIRl0gb7Uh65HX+Y79+Vr2UdO3JbEzbn3fE/kFB7pT+leyMD21Blk0HaaFgLSOmd9j0IXNce8YUHElPQQ28zdnC58knaM07kAD6ZXmplZAWxtaXSfdY0b/AcmjxKyGOeymBkDQ9zicNOfr1RWaJFNsmcABziTgNaMknoAO9aaavETtLcvf0aPz7ls+HrVX3epZLj7EPBLyMNGDyb3nxVR7/AMF2iey8MwU1UwMqXudLKzOdJcdgfEABdBlaKmvUkzQXwhp8Cs9lYH9FFZ4KmCsRswKutkUGSMKYwrDXq4Hqi6FMK0HKYcgmFVRBUgiCIioKDlNQcVBbPNFQ80UVkIiLSCIiAiIgIiICIqEgAknGEEJpmU8TpJHYaFzNwuMtWSPdjHJg/NXbhWGqm2P2bfdH5rXSckGBUOK10rtytjUDYrT1D9LuaCjiqMfpdlWe0yq5QZ5eHtz1WFO4DKCQgLDqpuaCBcZJQxm7nHAW3ighgjAkGs9SSVp7fvUhxWRdq4RVMdM0+0Rqd5KDuLRY7NdKbLoZGyt56ZXDI71shwXZusUx85nLmeG7gaeSN4Ow5jvC9EY9sjGvactcMgqjUQ8K2SEgigjce+Ql/wCJU7jwxY7tSClr7VSTwj3WuiA0+RG4+C2yIPOpPQrwo6YyROuUDSc9nHVHSPDcE/VZtP6JOEIP6yhnqD/fVUh/AhdwiDlX+jbg59M+ndw/R6HcyAdX+bOR81gj0R8GB+oWuTH7vrUuP9S7hEHK8ScK0D/R7cLHQUscEDadzoY2DYPb7QPmSOfivkKXLXuHcV9t3WqNDaK2rEYkMED5NBOA7DScL4yqqKaqvD4KWCSWWWQiOKJpc5xPQAblB1vooOb5V9/Yt/1L2h5wxcF6PPRxxHZat1fcYIaZszAwQvlBlbvnLgMgeWcr1eG1QsA7X7Q9x2HyUVyj6WprHltPE5/eRyHxUazh59LQTVdXUMYyJhe/G4AHiu5bG1rQ1rQAOQAwFwXpLu4gpILTE7DpvtpsdGA+yPid/gg8yqpnSyFzj7TzqKsKjnanF3emVUSVVEFVCCSEhoy44A5lAvQPR9wrTXOnqbhcaZk9OT2UMcjcgkbudjw2HzQcg+k4HqXF0v7Xje7dxw05P1VRZOC3nMd6roT07SnBx/4r1qX0f8My87RA3+Qub+BWJJ6MeG3+7SzR/wAk7v1UHmY4Z4ekAEPFsTR1EsGM+ZyFV3BcEzcU3FdqO+xI0kDw328138vonsrs9nUV0flKD+IWHL6IKU/1V1qW/wA8bXfoiuJl4Dq6KkllpqqiqmtGpwgm1yP+HMlclWyOeRTQh4LTo5EEnuAXrTvQ/MDmO8M/xU/6FbGzei2ltUhnkqPWaknJkczGPADoqPOuG+BXzltRcWlrTuIc7n+Y/kvULfao6eNrGRta1owA0YAW+gsTYQAMfJZjKANUGDBTacbLNjjwr7abCuiLCC20K63ZVDFINQVaVdDlANUgEF0OUw5WgphBdBVwFWQpgoLoKqrYKllBUqDlIlQcUECioTuiDJREVQREQEREBFZqaymo4jLVTxQxj70jw0fVctcPSNY6TLad8tY/+5bhv+Y4+mUHXrXXeo7KnETT7Um3w6rzqu9Jtyny2jpoKZvRzsyO/IfRbm01VbV22Cpr53zTygvy7AwDyAA5bfigzirLwrxVtwQYNQPZK5e5SmN5C6uceyVx/EWY4nPHTH4oIwSahzWSDstPQz6mhbNr8hBN7tlgz7rKcViyILtDtIFqbrOXX+pOdmlrB8AFtqU4eFztaS651L/3pXH6qDrLLWaS3dem8P1wmg7Bx3aMt8l41bZi3Tuu4ste6N7HNdhzTkKj0hFjUlZHVxhzSA7q3uWSgIii57WDLnADxQSVCQAsSSuaNo25PeeSxJJpJT7TiR3dEF+5Oiq6Cpo9Z+3idEXNGcagRn6rleGeDrVwqJZKJjpKubAlqpcF5HcMe63wHxyuhRRVMJhVRBCWSOCF80rgyONpc9x6ADJK+fuIru+8Xaprn5Hbvy1p+6wbNHyx9V6f6Sbz6lZmW2J2Jq0+3jpEOfzOB814xLJrkLunRVFQVIFWsqQKC4CpBWwVMFBlUNJNX1sFHTt1TTvEbB4lfQtst0NqtlNQwf1UDAwHv7z8Tk/Feceiyx9rUT3uZnsxZhgz1cR7R+A2+JXqagphVwqqqKphVwqogphMKqqgjpTSpIgjpTCkiCOFXCqqoKAKQCopIKgKQCiFMIKhSCoFVBLKrlRRBUlRJQqJQUKKhRBloiKoIiIOf4j4wtnDTWsqXukqXjUyCLdxHeegHmvOrp6TrxWlzKJsVDEeRYNb8fzHb5Ban0kNmp+OK7ticSMjkjJ/c0gfQgrkjUgdVBtaq4VFbMZquolnkP35Xlx+qsduB1WsfVeKtGp8UVumTGaVkTPekcGDzJwvY2RiKFkTeTGho+AwvGeEx63xVbojuBLrPk0E/kvaDyVRMHIyouVIzuQpO5IMWYbFc1eqftoZGY94ELppRsVp62PUCg4SkeWHB5hbiKXLVra6H1eveBsHe0PipwzYCDYufsrD3bqBl25q0ZMlBmU2XStaObjgLseMeA2zwftC1xYna0dtA0e/ge83x8Ovmuc4UpDX8RUcOMtD+0f5N3/IL2jCD51pSY36TsQuntdSIyCSuo4w4J9eL7laow2r96WEbCXxHc78fNef01T2bix4LXtOHNcMEEdCEHfU10LSC1xBHIgrbwcQygAODX+fNecC6sj5uwFvrRWwVjAA/wBojIKiuzN+Lm4EbWnvzlWjXCU5dlx8SuQrrl6rK6PIBbzysODiRwmx2jXY5hEd6JwehUhMznlc765NXUomopMTs37M8pPDwPcVGhuMF2jEjHvhnG2W7EEdCOqK6drmuGWuBHgVVaCCsk9ZfSylsdWwamke7I3v8vwK2lNXRzgtJ0SsOHsPMFBloSGgkkADck8go6x3hcrx/ev2Zw66nifiorSYm4O4Z98/Lb4oPLeMb6bxeqmsa49k49nAO6McvnufiuZDkq5+0nIHut2Csa1UZAcpByxhJ4qTXoMsFZNJTzVtXDS07dc0zwxjR1JOAsFjl6V6KrH6zXzXqZv2dN9lBnrIRufgD/5IPTrPbIrNaKW3we5AwNLv3ncy74nJWeo5VVFSCKiZQSRRymUEkyo5TKCWUyo5TKCWUyo5VUEkUcquUElUKOVUFBMKQUAVIFBMKQUAVIFBJFRMoBUCVIlQJQURURBmoiKoIiIPNPTBZPWbNT3mFn2lG7s5SOsbz+TsfMrwuScg819aXOghulsqqCoGYqiJ0bvAEYyvkm9Uk1sudRRzjTLDI6N48QcH8EFp1RvzUe38VgOlUO28UHonoyZ6xxU6TmIad7viSG/mV7GeS8i9D7e0uV0m/dhjZ83E/kvXCgjnS4FXSdlYcpsfqZ4jZBCQZC11RHkFbM7q06IOQcJxBBp7OUDkdK0jX6SvR62zwV0LopNQB6t5har/AKJpCd6qo/8AH9EHJdttzVBIuzZwVbh70lS7/GB+Svt4QtLecczvOUoM/wBG1AIqaqu85DWO+yjc44AA3cfngfArd3Tji30QLKNrq2Yf2Zwwebv0ytT+zad1LDSuY51PC3THEXnS34ZxnxO6ky2UbPdpox8EHL3nifiS6amib1eE/wDagGkfE8yuHujrhA71iaojY7ll/wB79V7KKKnH/Yj/AMoVfUqUOEhpoNQ5OMbcj44QeEeuXesjc2npJJD0cyNz/phbTg+TiKgqH01Xa7jp1a4pTTPx4jOF7S17MYY9uO4FWqgNZGZHGXSOZjcTjxwg4Ti2mZd+HpppJJ7dXxRns5sFmeuk55g/RfPkVdWwVIniqZmyg51h5yvrfEVZSubHUMqontwYpgHNeO4rynij0T0dc+Wfh3FJWN3fbpn4af8A23Hl5HbxCC76P+NxWQhtU4CojwJRy1Do4LoeILjBZLxTXWnmaKWvfomaD7suMh3+IDfxHivC20Nzs1c4FklNVQuLHMcMEHqCOqy6mW6XNjRWVDhGw5DegP6oPoiSojvluZLSTNjr4PahcTzPVp8D+hXD8QcZ0N2trGslkhuUbuzkjYcFwB3a7yO4XC0t4vlJTaIqlrA0YEjufxVunpdEslQ5xa551SSu5uJ5nH6/JB0MN/uFOGhtbVRvO4YydxOPn/srV1vFbWQNmraiWWQN0R9o/UWg9FhQjLgImaWE5c53vO+B3+J+SwLnU66jswfZZt8VBYL1EyKw56tukVGV2vipNl8VrzLjqpxvLhqJw3v70HVcNWap4ku8dvpZIo3OyXPldgNAGTtzJx0H0X0PY7TBYrNTW2nJcyFuC8jBe47lx8yvBPR7N+zuIork6IiFjHjPVxcML2mDiGGcAgkZUV0WoJrC1TLix/Iq82qB6oM/WmtYgmB6qQkygydSalYD1LWgvZTKtByrqQXMquVbyq5QTyq5UMquUEsquVDKrlBPKrlQyqgoLgKkCrWVIFBdBUgVaBUgUFzKZUMquUFSokplRJQMookog2CIiqCIiAvnn03WT1HiOO5RtxHWxhzsDbW32Xf/ABPxX0MvPfTHaBcuCH1DW5ko5BID/CfZP4g/BB8wPfurRekmQ4hW8oPX/QuMwXd/XtIh9HL1Yryr0LEeo3bv7eP/AEleqFBBxVrWWHPRTcVjyFBd7dp6qYmb3rQ11aynyWv9v90b5WCOIIc4c/S7uKDrO1b3p6wwdQuPl4gY1uQ8fNaa4cT1UcTnwQzyjoY4yR88YQelCoj/AHh81R1XC0byN+a8Gq+ML0XkaRH4OccrXP4qvZOdQP8AiKD6Fdc6dvJ4KtOvEQ5ELwFvGd4jGDE0n+YrGqON748ENaxnjuUH0BJxFBEMuc0eZVqHjC3yVDYBUwdo7k3tBk/BfNFZertWk9vVyYPQHAWuGsP1ZOrOc53QfWNwohdIjUW6pFNXNGzj7j/B4/MbjxWhtvFs1NXOt10hfSVsZw6OTr4tPJw8QvKuF/SPcrLohrnyVVONg4++wefUea2fHPHVBxHQUbaNhNXDJqbOWkaW43H4fJB6xPRipca6zzMhqT7T4ScRy/8A8nx5d/esRl0pry19DV6qS4QktDuT4nfmPDkV5JZ/SFWUUYjmD5S0Y7Rv5rAufFN0uN+FyYzQ/Q1mnOC4DkT80G54njuJ4hmbcWMdVNa1pljB0vaPdcOp2/TotVGzUQY2mR2Mdoc4H/PD5qs1bVXKVtRcXl8mNLGNGct/E/gpacj7QtY3oxhwT4Hv8goo0DX7H20jdi7OA39PIbq61gDxq+1mbyB9kN/T8Vbmnjp42mV3ZsOzWAAud4DH5fNW2Q1NY0CXNNTH/tNPtOHieg8EGbLMaalfM92XfdXOPkySSckrOvFSDK2nZs2Mbgd6075PFVE3yKy6XfAyT3BWy8v5HA71kUdFNVu0wtw3PtPP/N0EI2F8jW4L3nk0bro7ZZC5zZKr2j0Z0H6rMtlojpmjS3LzzceZXR0tIBjZBdt9M2MDAwuipMtAwVgU8GMbLawRkY2QbKCVw6rYxTHvWthaVmxjkorYslKvtkWDGshmUGY2RTD1jNKugoL4cpBysgqYKC7qUgVaBUgUFzKrlW8qoKC5lMqGVXKCeVXKt5VcoLgKkCrYKqCgugqQKtAqufFBdyq5VsFV1IJZVCVHKplBXKKOUQbRERVBERAWr4kpG1/DdypXDPa00jR56Tj64W0XO8ddp/0ReDE9zHimcQ5pIO2OoQfINdHoq5G+OVi4W0u7QLg4/vNB+i2HDHA174umP7PgEdIx2mSsnOmFnhnm4+AyfJB2XoXlxJd4s/2T8f5gvXjyXPcK+j218IxOdTVdTV1soAnneNDHAb4azoM9TkrqOzA5BBhuY49FjTUr5BguOPBbUxqnZ+CK5mey9p1K1NVwkybOSV3RiVt9PlEeWV3CtPb431UgdKyEdo6IyEB4G+D5rKp/SJShrWy2uSNo2AikaQPhsu3rrLHWRPikzpcCD5Ljaj0YxZJp66dg6BzQ79EF8cY8OVgxUxStz/a0+ofTKg5vA9w5utwcf3mdmfwC08/o4ukeexqoZB/Ewt/Va6fgu/QA/wBGZIP4JP1wg6c8DcL1wzTOZv8A2NRn8ysGp9FdE8Ew1dQz+bS78guUmsd1pyTJbKgY6tjz+CtsrrhQn2aispyP43sQbWq9FFUAewrI3d2uI/kStPJ6N73Rvc5jKSbIxhx/UBbKDi+9xe7c5X+Ega/8QtjD6QLzHgSCllH8URb+BQcfJwZemPLn2UvGMYiOR57FYslkqadxFRa6qJuORafxIXpUPpFdt6xaoneMcuPxC2MHpBtbtpaWri8g1w+hQeRBkYdp0OjA66cn/ZXYxE12G+wOZe5vPyH5leyDifhetGJ3wHPSopj+OCpNo+DLgfZhtbyf7OQMP0IQeRxSRNJbE8F22pzuv6qPrMk8jmUbdbgcOnf7jfADr8Nl67JwHw1VDMcE7M9YptQ+uVhTeja3lmmnudREBya+JpH0worzOnggp5DK95lnPOVwz8u5ZUlQ2GnfOTs0bDvK2d+4fHD9wbTvqWz6ohKHBunAyRyz4LkrtXxzNZBA8OYN3OHLKI1tROXOc92S5xzt1Kxzk+//AJQr0UUk8nZwtLnnn/uuitljEREknty9+Nh5KjW2+zSVLhJUAsZ0Z1Pn3Lq6OgbG1rWMDWjkAFl0tDjGy3FPRcvZQY9NSYxstrBTY6K/BRnbZbKGlx0QWYIOWyz4ovBXYqbHRZccCCEcSymRqTI8K+1iiqMarzQjWqYCCQCmFEBTCCQUgoBSCCYKkCoAqoKCeVVQyq5QTymVHKZQTyq5UMquUE8qoKhlVyguAqoKt5VQUF3KZUMplBcyqZUcplBXKKOUQbhERVBEWNNXQw5GrU7uagyVqeI4W1tguFAJGNlqKd8bA47ZIwM46K3NcJpdmns2+HP5rEO5yeaDzW3eiK3uqWVd7qX1Tw0D1eElkfxd7x+i9Dgp4aWnip6eJkUETdMcbG4awdwHRX8JhRUMJpU8JhBDSmlXMJhEW9Kpp8FdwmEFrQO5U7Mdyu4VcIMcwg9FE07T0WVhU0oMJ1HG7mwKzJaqeUYdG0jxC2eEwqOaqeEbTU57Whgd5xhamo9HFllzopjGf7t5H5ru9KqyMHmEHl8/ovpt+xqqhnmQ78QtZP6Na9mexrmO/njx+BXtTaaIgktJwM81y1Jxha6p7tdvmhYBlr3TAh/s5GO8dM9Nu8IPLJuBr7BnTHDKP4X4/ELXTcP3mD+ttsxA6tAd+C9xnvlohp+1fTyA9t2BY6VjHB2Wj7zht7Q8uuFfEtDNXQ0rbfM4zMbIyQSx6HNPUe3k4wdgOm2UHz7pq6N28VTAR10uYsqDiS60+BFdKlvgZSfocr3qtgsdNKIpzHr7SNj2dqAY9Zw1zgTsCds+KxKmx8KSzdjUMo3PLXuw5wOzCA/J6YyMoPDrxf66522SKuMFTpaSx0sDS5p8HAArlqK01d1l1Na/syd345+S+iH8IcDy1kdP6lSyOkMjctm9kOYAS04dzwc4x0KzYLJwu1xgpzTt0CM6Wy4GH+5joc4OEHjVt4adAwNbFpHXPVdFTWQjGQvS57TYaJ4ZUSQwOIyGyT6SRnHU95wrlZa7VbqKasnjc2GFut7muJw3qUHCwWprcbLYRULW9F1NLSWmqo/WoGvewRiQsBJeARkZaCTkjkFap5bNPIxjIqgOc9rBqY4DUSBjPgXNyeXtDBKDTx0wHRZTIQOizxV2YOka6GqYYyWu1Ru5g4xsTnkT5Aq5UVlmpJhFK2btDK6ENDXbvBxgd+TsPyG6DDZH4K81iyY6y1SNa5kVTpL2M1GMgDXkA7nlscnpjPLdRjulnkiZLHHVPiewPa9sL8FpOM/88hk7IKNaphqo272ZzHPiE8rQCdUbCQcZPPPUNcfIHOEnvNmppSyXt4+oe9hDSNIcDnPc4eO++FBcAUgFdj7GenjniB0SNDm554UcboKBSCAKoCKqFUKmFUIKqqoqoKqqiqoKqqoiCWUVEQSyqqCqgnlVyoKuUE8quVDKZQTymVHKZQVyioiDeKjjhpPgiKo0k1XNMSHOw3ubsFjoiCuEwiKKIiICIiB0RERBERACqiICIiCiIiKKcfNERGWwAjB5EYWvj4QtkDSGvrHAjSRJUucD7OjOCcA42yERBlPs1M9rxM+aZj5XTFj37a3ddse7j2e7nz3V39nwtmbJIXTSMa2PXJgk6Xag47e9k5yiIMaqsVBVVT6upjfLJK1rNLnkNaG5xpAxjOd+/A7k/Y1uEegUjQ0h4IDnDOrGev8AC3ywMYREFgcN2qJ5cabtC95l9t59nOPZABA0jAwPPvKu/se3Ya31RmkBmAXOI9knTtnn7R365OcoiorVWuhrDmopxIdIbkvcCQDkZwd9+9Xp6OnnonUkseuBzAwsLiMtGNsg56IigsRWm3wxSxxUrI2SM7N7WEgFunTjn3f8yoss9vjc17abDmuY4OMjyctILTknwb54Gc4CIgS2a3S510jTlhYcOcNs56HvJ35745bKUlpt8pe6Sla4ue95Jc73nYyRvsdhuOXTCIqK09poKfLYqZrWl+stLnObq0lucEkciR49VYh4etNO0Ngo+ya1wc1scsjQCCcEAO8T80RQTbYrWwexRMacEZa9wPdzB6DYdw2GBspVFnt0zQ2SjjLRnA3A5Acgf4W47sAjBREFWwxwQMiiYGRsGGtHRWTzREVXCYRFQUkRRBERBVERFFVEQFVEQEREFVVEQVREQVREQEREH//Z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/>
          <a:lstStyle/>
          <a:p>
            <a:endParaRPr lang="zh-CN" altLang="en-US" sz="9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48372" y="7424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履行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履行服务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全渠道订单管理</a:t>
            </a:r>
            <a:endParaRPr lang="zh-CN" altLang="en-US" dirty="0"/>
          </a:p>
        </p:txBody>
      </p:sp>
      <p:pic>
        <p:nvPicPr>
          <p:cNvPr id="10" name="图形 9" descr="指向右边的反手食指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375" y="698804"/>
            <a:ext cx="362997" cy="3629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83" y="1191234"/>
            <a:ext cx="10126072" cy="46566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56921" y="4338084"/>
            <a:ext cx="2286000" cy="839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单个订单取消发货可直接点击取消发货</a:t>
            </a:r>
          </a:p>
        </p:txBody>
      </p:sp>
      <p:sp>
        <p:nvSpPr>
          <p:cNvPr id="9" name="箭头: 下 8"/>
          <p:cNvSpPr/>
          <p:nvPr/>
        </p:nvSpPr>
        <p:spPr>
          <a:xfrm>
            <a:off x="9771321" y="5103628"/>
            <a:ext cx="659034" cy="297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831265" y="3257107"/>
            <a:ext cx="2037907" cy="847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多个或批量取消发货可点击批量取消</a:t>
            </a:r>
          </a:p>
        </p:txBody>
      </p:sp>
      <p:sp>
        <p:nvSpPr>
          <p:cNvPr id="19" name="箭头: 下 18"/>
          <p:cNvSpPr/>
          <p:nvPr/>
        </p:nvSpPr>
        <p:spPr>
          <a:xfrm>
            <a:off x="4520701" y="4104167"/>
            <a:ext cx="659034" cy="297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2" name="AutoShape 2" descr="data:image/jpeg;base64,/9j/4AAQSkZJRgABAQEASABIAAD/2wBDAAgGBgcGBQgHBwcJCQgKDBQNDAsLDBkSEw8UHRofHh0aHBwgJC4nICIsIxwcKDcpLDAxNDQ0Hyc5PTgyPC4zNDL/2wBDAQkJCQwLDBgNDRgyIRwhMjIyMjIyMjIyMjIyMjIyMjIyMjIyMjIyMjIyMjIyMjIyMjIyMjIyMjIyMjIyMjIyMjL/wAARCAFEAfQDASIAAhEBAxEB/8QAHAABAAEFAQEAAAAAAAAAAAAAAAIBAwQFBgcI/8QARhAAAQMDAgMEBwUECQMEAwAAAQACAwQFERIhBjFBE1FhcQcUIjKBkaEjQrHB0RVSYnIkM1NjgpKy4fAWQ6IXc8LxRVXS/8QAFgEBAQEAAAAAAAAAAAAAAAAAAAEC/8QAGxEBAQEAAgMAAAAAAAAAAAAAAAERAjESIUH/2gAMAwEAAhEDEQA/APf0REBERAREQEREBERAREQEREBERAREQEREBERAREQEREBERAREQEREBERAREQEREBERAREQEREBERAREQEREBERAREQEREBERAREQEREBERAREQEREBERAREQEREBERAREQEREBERARCQFyF89I1jsz3wskdW1DdjHT4IB8Xch9UHXovKP/U2/XCpENts8Ac7dsZD5pCO/DcfPl4q7deJ/SDa6IVk1jYYcZLmRg6B/E0OcQg9SReIW/wBNV1hnb+0LbTzwE79iS148uhXqfDnFlp4opTNbakOe0faQv9mSPzH58kG8REQEREBERAREQEREBERAREQEREBERAREQEREBERAREQEREBERAREQEREBERAREQEREBERAREQEREBERAREQEREBERAREQFYrKynoKSWqqpWRQRN1Pe84DQrxOAvDvSDxe+/3I2+ikP7Op34Gk/1zx97yHIfNBXizj6t4gmfR28yU1uyRpBw+Yd7j0Hh81ncI+jqa5MjrbiXwUhGWNAw+QeH7o8eZ6Y5rB4VssVNE2618bHtG8UbxkPI+8R1aDyHU78gM7qvv10u0xhjqJGxk8mnH4IPQ6Wns1gp/V6f1Wjj5kaw0uPeSdyfEq8y7W+Q+xVxP/ldlcJa+H4mYlmbrkO+XbrpYYWxtAa0AINJxZ6P7JxG19TQviorid+0YMMkP8bR+I38145NQX3hS8ds2Opo6ynd7M0YJafJ3JzT9V9Dt2Uw72ccx3dEGj4C48p+LKQ084ZDdIW5liadnj99vh3jou0XNfsa1mvirhQU7KuJ2pk8bAx4PmMZ8jzW5ZWHk8Z8QgzEUGSMkGWnKmgIiICIiAiIgIiICIoSzRwxuklkayNoy5ziAB5lBNFq/+pLH/wDuKDbn/SGfqtjFLHPE2WKRskbhlrmHII7wQgmiIgIiICIiAiIgIiICIiAiIgIiICIiAiIgIiICIiAiIgIiICIiAiIgIiICIiAiIgKL5GxtLnuAA6lW6ioZTx6nnfoOpWkqKmSoflx8mjkEHP8ApF4sdb7IaKkcWT1mWBw94M+8fDnj4rzLhiz/ALUuGZARTxDVIfDu+PL59ypxfdDduJal7XZhhPYRd2G8z8TkrrrZSiy8OxRluJ5h2kneCRsPgPzQSuNSZ5RBEAGDYAcgO5bmz20RMD3DcrV2ilM8/auGd11sLAxoAQX424CvAq0FMFBdBVQ5WsqupBd1KQcrOVXUgyGvIOQcFZcNX92T5rXBykHKDdA5GQi11PUmM4O7fwWwa4OAIOQVRVERAREQEJAGSVjz1TIfZHtP7u5a+WofJu52fBBm1NxpqSGSaWQCONpc93QAcyvD+KOJ6viivc49o2iY7EFM08+4kdXH6LqPSHd3Q22K3xuw6pdl+P3G9PicfJanhSyCR8c8zc9RlRUaT0djiCzU7KxraCVpJ7SFznl4PRzXHT8t12XBHC9x4PMtJ+2G11reNTIXxFj4n97TkjB6j4reU7QxgA5BZbXIM9sjXcjv3KawA5XY5i3Y7hVGUio1wcMg7KqAiIgIiZCAiIgIiICIiAiIgIiICIiAiIgIiICIiAiIgIiICIiAiIgIiICtVE7KeIyP+A7yrhIAJJwBzK5+sqjUzk/cbs0fmghPO+olMjzueQ7lq73X/s2y1tZnBhhc5v8ANjA+pCziVxfpGucMPD7qFszPWZpGZiDva0A5Jx3bBBwXDVF+0r9SwP8AaYHdpJ4tbufnjHxXd3Sc1NYIh1O65rgUMiNwq34D2xtjaDz3OSfoFu7cfWri6Q7jOAg6u104hgbt0W1byWLAMMACyQgugquVAFVygnlVyreVXKC5lMq3lMoLuVUOVrUq6kF8OWXS1PZu0uPsn6LXhym16g36LEop9bOzcfaby8llqgsKsrOyzGw+2eZ7leq6gU8Jd947NHitE55cSSck7koLhfnmVallw0qhcsWolDWkucA0cyTgAKK844lkN040bSg5bHoi8vvH8V3lpgbFENIwOnkvPLPKK7jGtqcgt1yOac7HfAx8F6VRkNY0BEbaN2yvByxGO2V5rkVkBymHLHDlIOQZcUpY7w6hZgIcMjktWHLJgnDAQ44bzQZitSVEcfN2T3DdYctU6TYey3u71qL1W+p2uqqAcGOJzh542+qI8/4rutVxTxMaOmfIaOB/ZxxsfpDiDhzj48/gF0HBPBt14avEle6+uqKSoYWy0b4z/hIOcAjy3GVreBbcCx1bIMuc7AJ8Of1Xo0Rw0BFbBszTzyFcBB5LBDlNkhadvkiMpzmsaXOIAAySTyWmpOLuH6+uioqW7U0tTKSI42u3fgZOO/Zabj27T0nDdTEx2g1GIQW9x5/QFazg/hO300FPX1VHFLXNIkjle3Loj00nomrj0bKt9vEJOz7Rmv8Ad1DPyWP2jy3GsjxXFU3BJbxJLd7lP63IJxPTyNJYWOzsSAenLqMKWmPQUWGyqc3AeMjvCymua9oLTkFWXUxJERUEREBERAREQEREBERAREQEREBERARFQkNaSTgDmUGuu1TojEDT7T93eS06uVExqKh8p6nbwHRWkGDerh+y7LW1waHGCFz2g9T0+uF4DUVE1VUSVFRI6SaRxc97jkuK99vNCLpZqyh1BpnhcwE9D0+uF4FUQTUtRJT1Ebo5o3Fr2OG4KDJoa19LJlriO7wXe8NTteWP/e3XmEryXNiZvI84AC9D4Ugka+Np91rQEHpNOfYBWQCsaHZgCvgoLgKrlWwVXKCeUyoZTKCeUyreUyguak1K1qTUgvalJrlj6lIOUVnQTGORrh0K3rXBzA4HYjK5hr91uaOoxQvJO8YP+yqMK4z9rUloPss2Hn1WFlHOJJJ5lQJUVVzsBcN6RqmdlijjiJEckwbKR1GCQD4ErsZX4C5fiGqpTSSRVZjMTxgiQ4BQeVUlXLR1Uc0DiJA4YA6nOwXuNunMkLXHn1Xkdmo6T9syEOY8tkJgDpMkDwB6/Ven2ydvZtaOmyqOjjcrzXLBikyFkBygyQ5SDljhykHIrJDlMOyMLGD1MPQSLsLl+NansuG6vfGrSz5uC6OV+Mryj0kS1JudO5znCjbHhu/sh+TnPjyQd3wvEKezUjcYPZhx8zv+a6Vjtl596Ppqp1mxUl2ntD2Wrno2+mcrvI3bIMoOVQ5WA5S1oMS92mnvdB6tPsWvEkbh91w/UZHxV2kHZsDcYx0V7WrZOJSe/dBlByrqVgOVdagk7YqUE/ZSgE+w44Ph4q052yx5H7FFb9FZpZO1pYnnmWhXlpkREQEREBERAREQEREBERAREQEREBYV0m7Kjc0Hd50/qs1aW8yZnjj6Nbn4n/6Qa5UJRRccBBB7sLiuPrfQ1NiqquSnj9biYNEw2cNxtkc/inGHG7LPK6goGsmr8e253uQg9/efD5rg57vea8OkkFTPq+87Vp+DW4H4oLVtpKSKGgMcbe2mZmR53c45PVel2SnjjDSMbLyqO73KlqQSyCoDTvTzx6T8DzBXd2O909fROq6IvHYkCpp5P6yA9/i3x+aDv43bK8CtTQVrZ2AgrZtOyC7lVyoZVcoJZVMqOVQlBLKplRyqZQTyqalbLlQuQXdSalZ1JqQZLXrLimLYZG9Htx9VrWuWTE7KipOKtOKm5WnFBqb9c47Va6isl3bE3Okc3HkAPM4C4e3WCov2Lpep3jtt44mHGG9PIeHxK3XHkUlRQ0MI/qXVkYl8jkD6lbCtf6vG0MGGt2AHQIMF3ozt1dRPNLO+nqMZYXHWwnucD+W603D91q6S4zWa56hV02Q1zjkuDebSeuAQQerT4LooL/LTjABXC8QXAzca0dawYe58YdjrzafoVUesUs2pgKzWvWktryadme5bRrlBla1IPWNrTtEVlh6kJFh9oqiVBK410VFRyVE7wyNjS5zj0C85rf2vxUCaOgDaR5Ggyv0l4BzldBxoH1NLb6bOIJqxjJt+Y3wPmsxtWKGRhYwaQMAAcgg1FnulTa7i21XWldSVRGWZOWyD+E/8+ey7qnmD2Agrzb0gXk1lJSvZHpnp5Q+J/UeH0C7i0yOdSRlwwS0EjuQbkOVdax9eyoZEGR2itSzaXx+JIVl0uFjSya5YsdCSg2rX7IZMLFEmArb58BQZT5gAsSeoDWndYU9ZvpB5nCtQh9zuEVJHn2zl5/daOZ/53pVdpbARbafPMxg/PdZao1oa0NaMADACqtMiKzUVdPSR9pUzxQx8tUjw0fMq9zQEREBERAREQEREBERAREQEREBc7cXa6+XwwPouiXM1hzWz/wA5QWVpuJ7wLHYamtGDK0aYgerzsP1+C3K4Xj5prrhY7Tn2J5y948BgfgSg0PDfDbXwi63QGWaYmRjX75zvqd4ldbFTRyDGgafJW6x4a9sbRho2AHQLZUsWmn1eCDXXHhi3XijdDMwMlA9iVo9ph/50XlUr6/hLiA1OkGpo3aJ2fdqITzB7wR/zZeq1Fx9XmxlcRxw6KrmpqsAaiDC/xB5fmg6S21sUFcwU8mqjqGNnp3E843ch5g7Ls4JNbAQvGOGq9zrBSsc726CqfB/gduB8161aZu2pGO8EG0BVcqAKrlBXKiSqEqhKCpKiSqEqBcgkXKJcolygXILmpUL1ZLlEvQZLXrJhfuFrw9ZVOdT2gdThQZrlZer8rSx7mnmCQVZciue4noJK+zTxwDM7cSxeL2nIH0wsSjr6e8W2KpjcMuHttPNruoK6SRuQuQu3C7zVyVtqqnUdRIcyNAyx57yOhQXp44IYnOcQAAuFpwLzxe2SEZggIcT025fM/gtldLDxHUUkokropCGkiNjSNXh0Wx4VoqVlBHJTNOHH29Xva+ufFEdfRjRG0eCzmu2WDEcAK+H7IrI1qJkVgyK26RBkmVUE3isF83irlJmoqWM6ZyfJBdvlufcbSYY3Bk40yROP3XtOR9VzZ4mpofsrmx1JVM2fHIOvgeoXdvGQsCpoYp/6yNrsctQBQedOm/6rvMEcLCKCCTVI8j3yPuhel0uGRgLl62hbZK39pxM/oj8Nq2NHu90g8uR8F0EUo0NLSC0jII5FBsTIrbpcLGdNsseSowEGRJUY6qxTVsctVLCHHtYgC5pGNjyI7x4+CxQ908wjaefM9wVLnTud2dTSFrKuAfZk8nt6sd4H6HdBtzPgc1h1FXgHdaqO8RVMBe3UxzTpkjfs6N3UEf8AMrMstrquIKgOGqOiafbm/e8G958eigwo6mStuQo6YGWqLdTYxzxy1eQ6novQbDZW2mmJkcJKqTeR45D+EeA+qT8NWuWjZTsp+wMbtcU0LiyWN37zX88/Q8jkLGZVt4bFQ+/cSRywyyD1f1pscTo28tOW4179cBMNaTi/0o2zhSvdbxST1la0AuYxwaxuRkAuPn0C6HhK9z8RcMUV3qKZtM+pa54ia4uAbqIG5HUAFfN3FtY68cWXKqZl3bVDhH5Zw38l9NWqkjsnDtHSHDWUdMxjv8Ld/wACrB4XxeXcT+meK3lxfCyripg0nIa1pBdgfBy+hQvn/wBGULr36UprnINXZCaqJPe46R/qX0CpCiIi0giIgIiICIiAiIgIiICIiAuarRium/nK6Vc7cm6bhL44P0QYq5DimJrOKOHKg9XyxZ/w5C65czxzTyOsTK+AZmt87KkAdWjZ30P0QYNWP6S09MreQvHqmB3LUa4q2niqoSHRyND2kdxWVFKWx6UGgvDHGUkLj77r9VAd0eF39a1r8krg+KpmMEcQ55Lz5BBpbLWSsnfQAB0c0weDyLTnJ88r22yRmOhYPBeMcJUbqu8sfjLWncr3CjZogaPBBmZVCVTKplBUlRJVCVElAJUC5UJUC5BUuVsuVHOVpz0Ei9RL1ac9Wy9BlNfutjbB2tdAzvePxWmY9b/hqPtbow42Y0uP4fmoNzeKfRMJmj2X7HwK1JXXTwsnhdE8bOHyXLVUD6WYxSDfoehHeisZwyrD2ZV8qBQYb4GnouYuEBsFzNyiaTQVDgKtg/7bukg8O/8A3XXuCxp4mTRPikYHseC1zTyIPRBjsc1zA5hDmkZBHIhS1rnqSR9grm2ypeXUUp/oczj7v92T+C3T34QXXSKw+VWnyrHfLlBddJkrd2+F1IzMzSySRocAdvZPJYtkoGOIrqxhMDDlkXWUj/4/iqXm9VFZXa5GNYGjSwN6DuKDd9oCOag5wWjguTgMOWY2tY4e8EGTKGuaWuALSMEHcELm4pf2FUtopXH1CV2KWRx/qj/ZuPd3H4LZXC5R0dDNVPyWxMLyB1Xm134orrlrhbIG0zsAt0Df/hQeh1VxhpmF00zIwOr3YWkbxRQ1VfFR00j5pZXaG6GEgnoMrzuRz5n6pXue7vccrf8ABFbQWvi2krrjLHFBA2R4c84GrQQ36lB6PDS1dKHNfCGvJw7LxkeCyP2ZcKgbCJo7y/P4K5qM9GJHHJeNRPid1jW+9+qzmnqndfZeevgfFZ1WqqrAP2jHM+oEVS0hpe6PVG4DkHtyNTfiD3LubbX8Rx3WkoKuwUbKB0RLq2jq9UbCBsAwtB32+a1dYLbctL31Rhe3q0j81hVnGlmscDo4ayWsmjGOyikzg9xPIfiktKt+knjWrtVQyz2uYxTmPXPM0+1Hn3QO44yfiF51Yre+5VVfd65z54rfTuqJZZnF5e/GGNye92PgCtbXVk9xrp62pdqmneZHnxP6clvZ62goeBnUVvv0NTPWPa+ppY4CCBjOC888EAfFaqNJwfbv2rxraqdw1B1S17/FrfaP+le/8cV5t3BV1qAcOMBjb5u9n81496Mam227imSuuVXFTshp3CMyHGXOIH4Z+a6v0o8WWq4cLxUluuEFSZahrpOyfnDWgnfwzj5KbBa9CNt7OK7XBzd3OZAw+QLj+IXri5D0aW19t4KpBLGY5ahzqhzTzw4+z/4gLr049F7ERFpBERAREQEREBERAREQEREBaW9R4njk6Obj5f8A2t0sK6QdtROIHtM9ofmg59RkY2WN0b2hzHAtc08iDzCqiDzKZ9RwTcXUFS18tomcXU02M6M82ny7vitmy7Us8euKZjmnqCuwrqGmuNK+mq4WTQv5seMjz8D4rgbh6NYRI59BXyQtP3JG6sfEEFBj3W/U9NGcyAu6NB3K88uFVNca4saNU0h90fdHQLuT6O3jPaXB3nHFg/MkrmaW0yWG8vpp9369nu6npv3Hog7HhCyighYXDLzuSu+i2YAtBZ5GSQNI2PULfMOyC9lUyo5VC5BUlQJVCVAuQHOVpzkc5WnOQHOVl71Rz1Ye9BJz1bL1bc9Q17oMpjt123CNPinmqXD3iGN8huVw9O10kjWMBLnHAA6lep26kFDQQ045sbgnvPX6qDKWNW0cdZCWP2I91w5tKyVZqKqGkiMs8jWMHUlUcdUtfSVDoZhhzevQjvCsmQFRvl/prlVNbAwgRggPdsXLVesnmCoraueFZe5YHrhHNTimfUyiKGN8kjuTWDJKCzcqSC4Uj6aoZqjf8wehHiuejuNRZ5W0N1eXwn2YKzGzh0D+4rtm2C7zHakLB3veB+auP4Nilj7K71tNHFJsYsgl3zwg5Vz3SODYwXud7obuT5Lf23hmUObLcho6iDO/+Lu8lR3C174IqH13DD4LjQ4w6grnASM/9uT8jj4rFqOK+Ioo5JZeEKouALvZqWOyfIbn4IOskib2ekAAAYAC5i50wEhaQrHCnF9y4guktJV2d9LEyHWZCHDQ7I9k555z9FuL1DhrJQORwfig5h5MewBJ5ADmVyFr9IVRb+ImVNVTxS2/VolpnxhxDM7kE76hz+i7Cr9n2htjdea8c231G6NroW4p60GQY5NkHvj8/ipR6v6R6mgZYJTQxwhk7omMfG0AOBGskfDC8l07LdV9U53CPD1IXlx7J0rsnPc0fmtRhUQ0ra2e3w1Qc+em7doeGgaScbEnl8FrcLuOG+LafhrhvsuyL5XyOldzA32G/kEHW01SJKVkbKecYaBtEcD6LGk4cNY90tSanQeTImYP1WiqPSPdHu/otZYGt/vHz5/0LU13GfF1W0tpbxw9AD95s78/+TAFMNdnFwjSiNw01jWjfE0bX/TK4HiSiprbcBSU1aKpgHaO/o8cfZkk4aC0Z5fkr1PxPxXS0jvW7haK9zRlsoqR2sZ8A0DUP4TsVpZ55KupknldrlleXud3kphrd8LcMVPEdTN2U0cEdOAXSSRdo0uPJunIz1Vri2xu4frYaOSakme+PtC6npRDgZIAODvyUKSPjCgD4bXVupoXO1EQ1kRycdBq5+a01dW3m93dsDzNWV+Ax75PuAcgfJTur8djwlwRX3y0vrYDbeyfKWBtZE9xOnu0kbb/AEW4m9D9dcquJ1dV2+GmZzipGyDWfHVy+C7bhSogoLFRULKUxGKJrXhoGC/HtO+JyV1EcjZBkZ+KSey2tRbLPV2+mjpxWudHG0Ma3mAAMABbaNj2j2n6lcRXxiaIiLSCIiAiIgIiICIiAiIgIiICoRkYO4KqiDlqqA01S+I8gct8R0VrK3t2pO3g7Vg+0jGfMdVz4cgkVae0FXFEoMV8IPRczxZw6LpQmeBmaqAEtA5vb1b59R/uutcFbIQeecNXEzxFhP8ASIh7Y/fb0d+q7KnqBI0d65Him0zWe5MvdvaAxz/tWgbNceef4Xfj5rcW6sir6OOspj7Dveb1aeoKDfakLlhxz55q72mUFwuVtzlEuVsvQSc5WHuVXPVh70EXuVl7lV71Yc9Ac5UburZOSs22UM1xrY6aFuXvPPo0dSfAKDpODrWairNbI37KD3c9X/7fou8WNQUUVvo4qaEewwYz1J6kpW1QpYC7bWdmjxVFuvuDKRpa0B0pGzeg81xl0nnq3l8ry49O4eS2kri9xc4kk7klYE8YcCorlqiEh2RzVGSOxvzWfVR6XkLEMSC3l8kjY2Aue4gNA6kr06wWWOz0YaQHVLxmWTx7h4BeaQfY1DZT907ea9OsVw9eoRqOZGbO8R0KDhPS3deILRFRyW+rkp7dKCyUw7O7Tpl3MDHdjkV4y66vmk1yyOkeebpHFxPxK+neKbJHxFw5W2yQDVLGezcfuvG7T818kPgqhXSUjYZHTxvLHMa0kgg4Qe4ej/iuputoltFSXSequa6OUnP2Zz7J8iNvDyXR1rjpOOa8l4QuzuFaarNXC11TOW6Y9eSAB1A36q7c+Lrrcy5oeIIj90bfQfmSg9ZtdeamEtkcTJGcOyefcVlVsHrFM9g5kbLzXhWsq6ClFTLK+Vr3nDXnm3r5b8l28PEVI5oIkBB+YQcxWOcY5GAEvAOQOnesKSmt12tj6C5xmSEkOaWO0uY4feaehXaS8SWin1SyuiacEF2kZI6rRz+kThClcQ6EuI/cpPzwg8+u8UFPXMo6aR8kFJC2Jjn4yepzjzWDhZVfVi4XSsrQ3S2eZz2txjAJ2HywsfCIjg9BuvoCwR00dioaRmkiGFsZDh94D2gQeuc7L5/fMKVhqCAeyw7DuRweS2M/pCvE9Y6rpOzpnSx6J2e8xxHuuHLBA2ye4Ir3x1rt8nv0NK7zhafyVl3D1mk9+1UJ86dn6Lw5npE4phbl14kwMe/Gw/iP+dyyYPSZxaZB/TItH95Tsz58th9VBsvSPLaaS7R222UNLA6AZnfDGGkvP3cjoB9T4KXo74Xh4grp6muhEtBTt0uY7OJHkbDbuG/yXnFZdprjdJZXOdLLK8uLj1JOfqvpDhiSxWuyU9Fbp2dmBrdqdlznnmSep/RWi0fRxwm7/wDDRD+WR4/NZ9v4OsVsaRR29kWTkkEknzJO62zKuB/uyNPkVfbIw8iFFW4aCCPGmPCy2sa0bBRaQrgRKIiLSCIiAiIgIiICIiAiIgIiICIiAiIgLnLrQ+qy9tGPsXnl+6f0XRqMkbZY3Me0Oa4YIPVBxupVyr9yt76B+puXU5Ozv3fArCEmUFwlQJVNSiXILdRDHUQSQzMD43tLXNPIg9F529s/Bt8LXa5LbUHn3jv/AJm/Uee3opctfdbdT3WhfS1A9l27XDmx3QhBjgsljbNC8PjeA5rm8iEEhGxXIW25T8MXB1puYPqzjmOTo3PUfwn6Lrn6XNDmkFpGQRuCEEu18VEyLHcS1WnS4QZDpFZfIrDplZfMgvPk8VZc9WHzeKgZAGucThrQXOPcB1QZkEclTOyKJhfI8hrWt5kr06yWqm4doO0qpYmTyD7WR7gAP4QT0Xh44sq6WV7rbMacEae0DRrx4E+78FgzXaWqf2lTPJPIfvSvLj9VNV9GUt9tVbUer01xpppujGSAk+XetZdKvtatwB9iP2R+a8OttU+ouVLDE8tkfK0Nc04LTnmF6495Lc5Jz1KDJLsq28ZCs00+oujJ3G48lkHcINFc2mOaN33TkfFYpAIW4uVP21G8Ae00am+YXIVN4iha8CVjRGMyvdyYO7HUoM+qIjpi/lhzd/is628Y0Vkb2sjnSADBazAH+Y7LzesvtXVuIa4tZnYybn/LyH1WteXSv1yvdI7vec48u74IPQrz6WbjV6mW2NtPGdg5m5/zuH4D4rg56yqqZJJJJdJkcXP7PYuJ5knmSrPNFUUDQ0YaAPJZtqts93ucFBTNLpJnY26DmT8BlYa9L9GlDTUNPUXise1kk32UGo8mD3j8Tt8EG+peCo9DBVTEMYA1sUW2AO8/ork3AlsmaWtfURg/uSf7LoY7lSS7RTNee5pGVfhnjnbmNwKiuBrPRjG5uuhu1XDUNIdG+R2oNI5HYBay6cN8YWq2VVbNxNHLBBGXvBa7JHcMg7r1bC5D0l1fq3Bs0QOHVM0cQ8s6j9GoPGI24YFLCA7YUgqjPs1trrhVubQW2K4PjZqfDNjRp5ZOSOp71uXWC7M/rPR/SOxv9nqH4PXTeimjxTXKtI957IWnwALj+IXoukdyg8MfaJGPDpvR7OC3kWPm28ua0t2sF0uE7YrVw/X0TJBiVsjXODfEOIBHkvo4NUtOeaK8KsHo/nodLn0zzJ1c5u48u5d1QWOWEDLHBd4IweikI29wQaGmo3sA2K2kMTws1sY7grgYFBaja4K+3KkGgKqoIiIgiKhKChduigTuiirqIi0giIgIiICIiAiIgIio5wa0uJAA5klBVWamqhpIjJPI1je8lai48QshBZSgPd++eQ8u9cjXVk1TIXyyOe7vJQbq68VdsHU9LEBG7Zz5BkkeA6LRNqnRO0v3HQrAcd8rIYRNHpPvDkg2DahrhkHKl2vitOQ+M5acFVFa5uzx8Qg2xk8VBz1gNrGO5OCqagd6DHvNqprzSGCoGCN2SAbsP6eC42GvuXCVSKSva6egcfs3t3wP4T+R/wB127px3rEqhDVQuhnjbJG7m1wyCgt09dTV9OJ6aVsjD3cx5jorchXL1fD9ZbJ3VdkqHd5hc7fyB5H4/VUpeLmGT1e4wugnGx2x9EG+kfhYskruizrfBT3Vvai52+nh6vqKlrMf4ef0XSW9/AVoc2StvdLXTjfq5gPg1oP1yg0dj4Xul9eHRRmKmzvPIMN+Hf8ABem23hS2W62TUfZdr28ZjnkePaeCNx4DwC5+4elrha30j308s9U5jfZiiiLM/F2AFyVb6aq6Vjn0NJQwgtyxshfM492caQPqg874ot0/Dt/q7ZMTmF5DXH7zebXfEEFaZtYe9d7x/UO4t4StvGApOwnZI6iq2gbFw3a4eG5C8rM2DzUHecDu9Z4pps7iNrpPkMD8V7GT7C8W9GTu14imcfuwfi4L2Yn2EViSTGCdso+6dx3hbhkjXta5py1wyCufqnc1S33MQgwSnDc5Y49PBBu7nWRW62VFZL7sTC7H7x6D4nC8SqpDNKXPwXFxefMrs+Nr327YrdG72Gfay46n7o/E/ELhickk8yqiqKiqgqiKqDIoKN9wr4KSM4dK8Auxs0dSfADJXT8a8PV1vtsFXw9W1s9LGQJYIWtkcIwPeb18xvzXCu4mfYLnG+mk0zMGXHGcA9Ft/wD1YYIRLDRSMqtY7RrR9nIOpI6HxCDHpOOrZS0ofB+0WVTMYkmqg9rj1y0MGPgdl09D6W7dqhe7Wyd7gJQNmuHee5w7+q4i83Wi4jrfWWWhlNIRl0gb7Uh65HX+Y79+Vr2UdO3JbEzbn3fE/kFB7pT+leyMD21Blk0HaaFgLSOmd9j0IXNce8YUHElPQQ28zdnC58knaM07kAD6ZXmplZAWxtaXSfdY0b/AcmjxKyGOeymBkDQ9zicNOfr1RWaJFNsmcABziTgNaMknoAO9aaavETtLcvf0aPz7ls+HrVX3epZLj7EPBLyMNGDyb3nxVR7/AMF2iey8MwU1UwMqXudLKzOdJcdgfEABdBlaKmvUkzQXwhp8Cs9lYH9FFZ4KmCsRswKutkUGSMKYwrDXq4Hqi6FMK0HKYcgmFVRBUgiCIioKDlNQcVBbPNFQ80UVkIiLSCIiAiIgIiICIqEgAknGEEJpmU8TpJHYaFzNwuMtWSPdjHJg/NXbhWGqm2P2bfdH5rXSckGBUOK10rtytjUDYrT1D9LuaCjiqMfpdlWe0yq5QZ5eHtz1WFO4DKCQgLDqpuaCBcZJQxm7nHAW3ighgjAkGs9SSVp7fvUhxWRdq4RVMdM0+0Rqd5KDuLRY7NdKbLoZGyt56ZXDI71shwXZusUx85nLmeG7gaeSN4Ow5jvC9EY9sjGvactcMgqjUQ8K2SEgigjce+Ql/wCJU7jwxY7tSClr7VSTwj3WuiA0+RG4+C2yIPOpPQrwo6YyROuUDSc9nHVHSPDcE/VZtP6JOEIP6yhnqD/fVUh/AhdwiDlX+jbg59M+ndw/R6HcyAdX+bOR81gj0R8GB+oWuTH7vrUuP9S7hEHK8ScK0D/R7cLHQUscEDadzoY2DYPb7QPmSOfivkKXLXuHcV9t3WqNDaK2rEYkMED5NBOA7DScL4yqqKaqvD4KWCSWWWQiOKJpc5xPQAblB1vooOb5V9/Yt/1L2h5wxcF6PPRxxHZat1fcYIaZszAwQvlBlbvnLgMgeWcr1eG1QsA7X7Q9x2HyUVyj6WprHltPE5/eRyHxUazh59LQTVdXUMYyJhe/G4AHiu5bG1rQ1rQAOQAwFwXpLu4gpILTE7DpvtpsdGA+yPid/gg8yqpnSyFzj7TzqKsKjnanF3emVUSVVEFVCCSEhoy44A5lAvQPR9wrTXOnqbhcaZk9OT2UMcjcgkbudjw2HzQcg+k4HqXF0v7Xje7dxw05P1VRZOC3nMd6roT07SnBx/4r1qX0f8My87RA3+Qub+BWJJ6MeG3+7SzR/wAk7v1UHmY4Z4ekAEPFsTR1EsGM+ZyFV3BcEzcU3FdqO+xI0kDw328138vonsrs9nUV0flKD+IWHL6IKU/1V1qW/wA8bXfoiuJl4Dq6KkllpqqiqmtGpwgm1yP+HMlclWyOeRTQh4LTo5EEnuAXrTvQ/MDmO8M/xU/6FbGzei2ltUhnkqPWaknJkczGPADoqPOuG+BXzltRcWlrTuIc7n+Y/kvULfao6eNrGRta1owA0YAW+gsTYQAMfJZjKANUGDBTacbLNjjwr7abCuiLCC20K63ZVDFINQVaVdDlANUgEF0OUw5WgphBdBVwFWQpgoLoKqrYKllBUqDlIlQcUECioTuiDJREVQREQEREBFZqaymo4jLVTxQxj70jw0fVctcPSNY6TLad8tY/+5bhv+Y4+mUHXrXXeo7KnETT7Um3w6rzqu9Jtyny2jpoKZvRzsyO/IfRbm01VbV22Cpr53zTygvy7AwDyAA5bfigzirLwrxVtwQYNQPZK5e5SmN5C6uceyVx/EWY4nPHTH4oIwSahzWSDstPQz6mhbNr8hBN7tlgz7rKcViyILtDtIFqbrOXX+pOdmlrB8AFtqU4eFztaS651L/3pXH6qDrLLWaS3dem8P1wmg7Bx3aMt8l41bZi3Tuu4ste6N7HNdhzTkKj0hFjUlZHVxhzSA7q3uWSgIii57WDLnADxQSVCQAsSSuaNo25PeeSxJJpJT7TiR3dEF+5Oiq6Cpo9Z+3idEXNGcagRn6rleGeDrVwqJZKJjpKubAlqpcF5HcMe63wHxyuhRRVMJhVRBCWSOCF80rgyONpc9x6ADJK+fuIru+8Xaprn5Hbvy1p+6wbNHyx9V6f6Sbz6lZmW2J2Jq0+3jpEOfzOB814xLJrkLunRVFQVIFWsqQKC4CpBWwVMFBlUNJNX1sFHTt1TTvEbB4lfQtst0NqtlNQwf1UDAwHv7z8Tk/Feceiyx9rUT3uZnsxZhgz1cR7R+A2+JXqagphVwqqqKphVwqogphMKqqgjpTSpIgjpTCkiCOFXCqqoKAKQCopIKgKQCiFMIKhSCoFVBLKrlRRBUlRJQqJQUKKhRBloiKoIiIOf4j4wtnDTWsqXukqXjUyCLdxHeegHmvOrp6TrxWlzKJsVDEeRYNb8fzHb5Ban0kNmp+OK7ticSMjkjJ/c0gfQgrkjUgdVBtaq4VFbMZquolnkP35Xlx+qsduB1WsfVeKtGp8UVumTGaVkTPekcGDzJwvY2RiKFkTeTGho+AwvGeEx63xVbojuBLrPk0E/kvaDyVRMHIyouVIzuQpO5IMWYbFc1eqftoZGY94ELppRsVp62PUCg4SkeWHB5hbiKXLVra6H1eveBsHe0PipwzYCDYufsrD3bqBl25q0ZMlBmU2XStaObjgLseMeA2zwftC1xYna0dtA0e/ge83x8Ovmuc4UpDX8RUcOMtD+0f5N3/IL2jCD51pSY36TsQuntdSIyCSuo4w4J9eL7laow2r96WEbCXxHc78fNef01T2bix4LXtOHNcMEEdCEHfU10LSC1xBHIgrbwcQygAODX+fNecC6sj5uwFvrRWwVjAA/wBojIKiuzN+Lm4EbWnvzlWjXCU5dlx8SuQrrl6rK6PIBbzysODiRwmx2jXY5hEd6JwehUhMznlc765NXUomopMTs37M8pPDwPcVGhuMF2jEjHvhnG2W7EEdCOqK6drmuGWuBHgVVaCCsk9ZfSylsdWwamke7I3v8vwK2lNXRzgtJ0SsOHsPMFBloSGgkkADck8go6x3hcrx/ev2Zw66nifiorSYm4O4Z98/Lb4oPLeMb6bxeqmsa49k49nAO6McvnufiuZDkq5+0nIHut2Csa1UZAcpByxhJ4qTXoMsFZNJTzVtXDS07dc0zwxjR1JOAsFjl6V6KrH6zXzXqZv2dN9lBnrIRufgD/5IPTrPbIrNaKW3we5AwNLv3ncy74nJWeo5VVFSCKiZQSRRymUEkyo5TKCWUyo5TKCWUyo5VUEkUcquUElUKOVUFBMKQUAVIFBMKQUAVIFBJFRMoBUCVIlQJQURURBmoiKoIiIPNPTBZPWbNT3mFn2lG7s5SOsbz+TsfMrwuScg819aXOghulsqqCoGYqiJ0bvAEYyvkm9Uk1sudRRzjTLDI6N48QcH8EFp1RvzUe38VgOlUO28UHonoyZ6xxU6TmIad7viSG/mV7GeS8i9D7e0uV0m/dhjZ83E/kvXCgjnS4FXSdlYcpsfqZ4jZBCQZC11RHkFbM7q06IOQcJxBBp7OUDkdK0jX6SvR62zwV0LopNQB6t5har/AKJpCd6qo/8AH9EHJdttzVBIuzZwVbh70lS7/GB+Svt4QtLecczvOUoM/wBG1AIqaqu85DWO+yjc44AA3cfngfArd3Tji30QLKNrq2Yf2Zwwebv0ytT+zad1LDSuY51PC3THEXnS34ZxnxO6ky2UbPdpox8EHL3nifiS6amib1eE/wDagGkfE8yuHujrhA71iaojY7ll/wB79V7KKKnH/Yj/AMoVfUqUOEhpoNQ5OMbcj44QeEeuXesjc2npJJD0cyNz/phbTg+TiKgqH01Xa7jp1a4pTTPx4jOF7S17MYY9uO4FWqgNZGZHGXSOZjcTjxwg4Ti2mZd+HpppJJ7dXxRns5sFmeuk55g/RfPkVdWwVIniqZmyg51h5yvrfEVZSubHUMqontwYpgHNeO4rynij0T0dc+Wfh3FJWN3fbpn4af8A23Hl5HbxCC76P+NxWQhtU4CojwJRy1Do4LoeILjBZLxTXWnmaKWvfomaD7suMh3+IDfxHivC20Nzs1c4FklNVQuLHMcMEHqCOqy6mW6XNjRWVDhGw5DegP6oPoiSojvluZLSTNjr4PahcTzPVp8D+hXD8QcZ0N2trGslkhuUbuzkjYcFwB3a7yO4XC0t4vlJTaIqlrA0YEjufxVunpdEslQ5xa551SSu5uJ5nH6/JB0MN/uFOGhtbVRvO4YydxOPn/srV1vFbWQNmraiWWQN0R9o/UWg9FhQjLgImaWE5c53vO+B3+J+SwLnU66jswfZZt8VBYL1EyKw56tukVGV2vipNl8VrzLjqpxvLhqJw3v70HVcNWap4ku8dvpZIo3OyXPldgNAGTtzJx0H0X0PY7TBYrNTW2nJcyFuC8jBe47lx8yvBPR7N+zuIork6IiFjHjPVxcML2mDiGGcAgkZUV0WoJrC1TLix/Iq82qB6oM/WmtYgmB6qQkygydSalYD1LWgvZTKtByrqQXMquVbyq5QTyq5UMquUEsquVDKrlBPKrlQyqgoLgKkCrWVIFBdBUgVaBUgUFzKZUMquUFSokplRJQMookog2CIiqCIiAvnn03WT1HiOO5RtxHWxhzsDbW32Xf/ABPxX0MvPfTHaBcuCH1DW5ko5BID/CfZP4g/BB8wPfurRekmQ4hW8oPX/QuMwXd/XtIh9HL1Yryr0LEeo3bv7eP/AEleqFBBxVrWWHPRTcVjyFBd7dp6qYmb3rQ11aynyWv9v90b5WCOIIc4c/S7uKDrO1b3p6wwdQuPl4gY1uQ8fNaa4cT1UcTnwQzyjoY4yR88YQelCoj/AHh81R1XC0byN+a8Gq+ML0XkaRH4OccrXP4qvZOdQP8AiKD6Fdc6dvJ4KtOvEQ5ELwFvGd4jGDE0n+YrGqON748ENaxnjuUH0BJxFBEMuc0eZVqHjC3yVDYBUwdo7k3tBk/BfNFZertWk9vVyYPQHAWuGsP1ZOrOc53QfWNwohdIjUW6pFNXNGzj7j/B4/MbjxWhtvFs1NXOt10hfSVsZw6OTr4tPJw8QvKuF/SPcrLohrnyVVONg4++wefUea2fHPHVBxHQUbaNhNXDJqbOWkaW43H4fJB6xPRipca6zzMhqT7T4ScRy/8A8nx5d/esRl0pry19DV6qS4QktDuT4nfmPDkV5JZ/SFWUUYjmD5S0Y7Rv5rAufFN0uN+FyYzQ/Q1mnOC4DkT80G54njuJ4hmbcWMdVNa1pljB0vaPdcOp2/TotVGzUQY2mR2Mdoc4H/PD5qs1bVXKVtRcXl8mNLGNGct/E/gpacj7QtY3oxhwT4Hv8goo0DX7H20jdi7OA39PIbq61gDxq+1mbyB9kN/T8Vbmnjp42mV3ZsOzWAAud4DH5fNW2Q1NY0CXNNTH/tNPtOHieg8EGbLMaalfM92XfdXOPkySSckrOvFSDK2nZs2Mbgd6075PFVE3yKy6XfAyT3BWy8v5HA71kUdFNVu0wtw3PtPP/N0EI2F8jW4L3nk0bro7ZZC5zZKr2j0Z0H6rMtlojpmjS3LzzceZXR0tIBjZBdt9M2MDAwuipMtAwVgU8GMbLawRkY2QbKCVw6rYxTHvWthaVmxjkorYslKvtkWDGshmUGY2RTD1jNKugoL4cpBysgqYKC7qUgVaBUgUFzKrlW8qoKC5lMqGVXKCeVXKt5VcoLgKkCrYKqCgugqQKtAqufFBdyq5VsFV1IJZVCVHKplBXKKOUQbRERVBERAWr4kpG1/DdypXDPa00jR56Tj64W0XO8ddp/0ReDE9zHimcQ5pIO2OoQfINdHoq5G+OVi4W0u7QLg4/vNB+i2HDHA174umP7PgEdIx2mSsnOmFnhnm4+AyfJB2XoXlxJd4s/2T8f5gvXjyXPcK+j218IxOdTVdTV1soAnneNDHAb4azoM9TkrqOzA5BBhuY49FjTUr5BguOPBbUxqnZ+CK5mey9p1K1NVwkybOSV3RiVt9PlEeWV3CtPb431UgdKyEdo6IyEB4G+D5rKp/SJShrWy2uSNo2AikaQPhsu3rrLHWRPikzpcCD5Ljaj0YxZJp66dg6BzQ79EF8cY8OVgxUxStz/a0+ofTKg5vA9w5utwcf3mdmfwC08/o4ukeexqoZB/Ewt/Va6fgu/QA/wBGZIP4JP1wg6c8DcL1wzTOZv8A2NRn8ysGp9FdE8Ew1dQz+bS78guUmsd1pyTJbKgY6tjz+CtsrrhQn2aispyP43sQbWq9FFUAewrI3d2uI/kStPJ6N73Rvc5jKSbIxhx/UBbKDi+9xe7c5X+Ega/8QtjD6QLzHgSCllH8URb+BQcfJwZemPLn2UvGMYiOR57FYslkqadxFRa6qJuORafxIXpUPpFdt6xaoneMcuPxC2MHpBtbtpaWri8g1w+hQeRBkYdp0OjA66cn/ZXYxE12G+wOZe5vPyH5leyDifhetGJ3wHPSopj+OCpNo+DLgfZhtbyf7OQMP0IQeRxSRNJbE8F22pzuv6qPrMk8jmUbdbgcOnf7jfADr8Nl67JwHw1VDMcE7M9YptQ+uVhTeja3lmmnudREBya+JpH0worzOnggp5DK95lnPOVwz8u5ZUlQ2GnfOTs0bDvK2d+4fHD9wbTvqWz6ohKHBunAyRyz4LkrtXxzNZBA8OYN3OHLKI1tROXOc92S5xzt1Kxzk+//AJQr0UUk8nZwtLnnn/uuitljEREknty9+Nh5KjW2+zSVLhJUAsZ0Z1Pn3Lq6OgbG1rWMDWjkAFl0tDjGy3FPRcvZQY9NSYxstrBTY6K/BRnbZbKGlx0QWYIOWyz4ovBXYqbHRZccCCEcSymRqTI8K+1iiqMarzQjWqYCCQCmFEBTCCQUgoBSCCYKkCoAqoKCeVVQyq5QTymVHKZQTyq5UMquUE8qoKhlVyguAqoKt5VQUF3KZUMplBcyqZUcplBXKKOUQbhERVBEWNNXQw5GrU7uagyVqeI4W1tguFAJGNlqKd8bA47ZIwM46K3NcJpdmns2+HP5rEO5yeaDzW3eiK3uqWVd7qX1Tw0D1eElkfxd7x+i9Dgp4aWnip6eJkUETdMcbG4awdwHRX8JhRUMJpU8JhBDSmlXMJhEW9Kpp8FdwmEFrQO5U7Mdyu4VcIMcwg9FE07T0WVhU0oMJ1HG7mwKzJaqeUYdG0jxC2eEwqOaqeEbTU57Whgd5xhamo9HFllzopjGf7t5H5ru9KqyMHmEHl8/ovpt+xqqhnmQ78QtZP6Na9mexrmO/njx+BXtTaaIgktJwM81y1Jxha6p7tdvmhYBlr3TAh/s5GO8dM9Nu8IPLJuBr7BnTHDKP4X4/ELXTcP3mD+ttsxA6tAd+C9xnvlohp+1fTyA9t2BY6VjHB2Wj7zht7Q8uuFfEtDNXQ0rbfM4zMbIyQSx6HNPUe3k4wdgOm2UHz7pq6N28VTAR10uYsqDiS60+BFdKlvgZSfocr3qtgsdNKIpzHr7SNj2dqAY9Zw1zgTsCds+KxKmx8KSzdjUMo3PLXuw5wOzCA/J6YyMoPDrxf66522SKuMFTpaSx0sDS5p8HAArlqK01d1l1Na/syd345+S+iH8IcDy1kdP6lSyOkMjctm9kOYAS04dzwc4x0KzYLJwu1xgpzTt0CM6Wy4GH+5joc4OEHjVt4adAwNbFpHXPVdFTWQjGQvS57TYaJ4ZUSQwOIyGyT6SRnHU95wrlZa7VbqKasnjc2GFut7muJw3qUHCwWprcbLYRULW9F1NLSWmqo/WoGvewRiQsBJeARkZaCTkjkFap5bNPIxjIqgOc9rBqY4DUSBjPgXNyeXtDBKDTx0wHRZTIQOizxV2YOka6GqYYyWu1Ru5g4xsTnkT5Aq5UVlmpJhFK2btDK6ENDXbvBxgd+TsPyG6DDZH4K81iyY6y1SNa5kVTpL2M1GMgDXkA7nlscnpjPLdRjulnkiZLHHVPiewPa9sL8FpOM/88hk7IKNaphqo272ZzHPiE8rQCdUbCQcZPPPUNcfIHOEnvNmppSyXt4+oe9hDSNIcDnPc4eO++FBcAUgFdj7GenjniB0SNDm554UcboKBSCAKoCKqFUKmFUIKqqoqoKqqiqoKqqoiCWUVEQSyqqCqgnlVyoKuUE8quVDKZQTymVHKZQVyioiDeKjjhpPgiKo0k1XNMSHOw3ubsFjoiCuEwiKKIiICIiB0RERBERACqiICIiCiIiKKcfNERGWwAjB5EYWvj4QtkDSGvrHAjSRJUucD7OjOCcA42yERBlPs1M9rxM+aZj5XTFj37a3ddse7j2e7nz3V39nwtmbJIXTSMa2PXJgk6Xag47e9k5yiIMaqsVBVVT6upjfLJK1rNLnkNaG5xpAxjOd+/A7k/Y1uEegUjQ0h4IDnDOrGev8AC3ywMYREFgcN2qJ5cabtC95l9t59nOPZABA0jAwPPvKu/se3Ya31RmkBmAXOI9knTtnn7R365OcoiorVWuhrDmopxIdIbkvcCQDkZwd9+9Xp6OnnonUkseuBzAwsLiMtGNsg56IigsRWm3wxSxxUrI2SM7N7WEgFunTjn3f8yoss9vjc17abDmuY4OMjyctILTknwb54Gc4CIgS2a3S510jTlhYcOcNs56HvJ35745bKUlpt8pe6Sla4ue95Jc73nYyRvsdhuOXTCIqK09poKfLYqZrWl+stLnObq0lucEkciR49VYh4etNO0Ngo+ya1wc1scsjQCCcEAO8T80RQTbYrWwexRMacEZa9wPdzB6DYdw2GBspVFnt0zQ2SjjLRnA3A5Acgf4W47sAjBREFWwxwQMiiYGRsGGtHRWTzREVXCYRFQUkRRBERBVERFFVEQFVEQEREFVVEQVREQVREQEREH//Z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/>
          <a:lstStyle/>
          <a:p>
            <a:endParaRPr lang="zh-CN" altLang="en-US" sz="9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35665" y="6879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履行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履行服务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全渠道订单管理</a:t>
            </a:r>
            <a:endParaRPr lang="zh-CN" altLang="en-US" dirty="0"/>
          </a:p>
        </p:txBody>
      </p:sp>
      <p:pic>
        <p:nvPicPr>
          <p:cNvPr id="10" name="图形 9" descr="指向右边的反手食指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375" y="698804"/>
            <a:ext cx="362997" cy="3629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2" y="1206781"/>
            <a:ext cx="5298737" cy="51089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00670" y="4529569"/>
            <a:ext cx="520996" cy="286980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86270" y="5082027"/>
            <a:ext cx="2349796" cy="35907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2000" dirty="0">
                <a:solidFill>
                  <a:srgbClr val="FF0000"/>
                </a:solidFill>
                <a:sym typeface="Helvetica Light"/>
              </a:rPr>
              <a:t>点击确认取消发货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826" y="1206781"/>
            <a:ext cx="6075735" cy="510895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935972" y="3445218"/>
            <a:ext cx="520996" cy="286980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05693" y="4529569"/>
            <a:ext cx="1888372" cy="2869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572375" y="5337513"/>
            <a:ext cx="4167963" cy="35907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2000" dirty="0">
                <a:solidFill>
                  <a:srgbClr val="FF0000"/>
                </a:solidFill>
                <a:sym typeface="Helvetica Light"/>
              </a:rPr>
              <a:t>请发起咨询服务工单进行快递拦截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527823" y="881695"/>
            <a:ext cx="2718693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如何发起咨询工单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5" y="5409665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形 3" descr="指向右边的反手食指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94" y="1430993"/>
            <a:ext cx="456920" cy="456920"/>
          </a:xfrm>
          <a:prstGeom prst="rect">
            <a:avLst/>
          </a:prstGeom>
        </p:spPr>
      </p:pic>
      <p:sp>
        <p:nvSpPr>
          <p:cNvPr id="5" name="Shape 166"/>
          <p:cNvSpPr/>
          <p:nvPr/>
        </p:nvSpPr>
        <p:spPr>
          <a:xfrm>
            <a:off x="601464" y="1443727"/>
            <a:ext cx="8576424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查询路径：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服务大厅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国际中心仓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发起咨询工单</a:t>
            </a:r>
          </a:p>
        </p:txBody>
      </p:sp>
      <p:sp>
        <p:nvSpPr>
          <p:cNvPr id="9" name="矩形 8"/>
          <p:cNvSpPr/>
          <p:nvPr/>
        </p:nvSpPr>
        <p:spPr>
          <a:xfrm>
            <a:off x="4843494" y="3244334"/>
            <a:ext cx="1847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5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4" y="1980292"/>
            <a:ext cx="6377756" cy="25322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02227" y="3826566"/>
            <a:ext cx="655983" cy="516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000"/>
          </a:p>
        </p:txBody>
      </p:sp>
      <p:sp>
        <p:nvSpPr>
          <p:cNvPr id="22" name="矩形 21"/>
          <p:cNvSpPr/>
          <p:nvPr/>
        </p:nvSpPr>
        <p:spPr>
          <a:xfrm>
            <a:off x="1113184" y="3244334"/>
            <a:ext cx="10137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000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2266122" y="3244334"/>
            <a:ext cx="636104" cy="184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274" y="2156791"/>
            <a:ext cx="7656175" cy="4502426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7695009" y="3707571"/>
            <a:ext cx="2900388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物流订单是指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LP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开头的单号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72369" y="4344238"/>
            <a:ext cx="5313183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填写单号后，会出来问题名称，选择对应的类型即可（比如催派送，拦截等）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742411" y="4731093"/>
            <a:ext cx="5782307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在这里详细描述你的问题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048966" y="5613639"/>
            <a:ext cx="3834382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选填， 但如果是投诉的，请务必上传举证，需要理赔的请同时上传交易端体现货值的截图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37" y="269550"/>
            <a:ext cx="1826809" cy="5505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66851" y="3031435"/>
            <a:ext cx="1182717" cy="29751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国际中心仓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527820" y="881695"/>
            <a:ext cx="2718693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如何查看工单进度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5" y="5409665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形 3" descr="指向右边的反手食指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94" y="1430993"/>
            <a:ext cx="456920" cy="456920"/>
          </a:xfrm>
          <a:prstGeom prst="rect">
            <a:avLst/>
          </a:prstGeom>
        </p:spPr>
      </p:pic>
      <p:sp>
        <p:nvSpPr>
          <p:cNvPr id="5" name="Shape 166"/>
          <p:cNvSpPr/>
          <p:nvPr/>
        </p:nvSpPr>
        <p:spPr>
          <a:xfrm>
            <a:off x="77597" y="1461049"/>
            <a:ext cx="8576424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订单查询路径：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GOS-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服务大厅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我的服务记录</a:t>
            </a:r>
          </a:p>
        </p:txBody>
      </p:sp>
      <p:sp>
        <p:nvSpPr>
          <p:cNvPr id="9" name="矩形 8"/>
          <p:cNvSpPr/>
          <p:nvPr/>
        </p:nvSpPr>
        <p:spPr>
          <a:xfrm>
            <a:off x="4843494" y="3244334"/>
            <a:ext cx="1847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5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55" y="2173993"/>
            <a:ext cx="9826487" cy="325301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05071" y="3465514"/>
            <a:ext cx="785191" cy="148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00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113183" y="3613666"/>
            <a:ext cx="755374" cy="1395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334143" y="5156538"/>
            <a:ext cx="6297248" cy="38985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可去我的服务记录中，查看工单进度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7" y="269550"/>
            <a:ext cx="1826809" cy="5505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4121113" y="2735444"/>
            <a:ext cx="3949799" cy="65973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36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菜鸟服务顾问维护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装饰图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0"/>
            <a:ext cx="12189650" cy="6858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6" name="Shape 166"/>
          <p:cNvSpPr/>
          <p:nvPr/>
        </p:nvSpPr>
        <p:spPr>
          <a:xfrm>
            <a:off x="1609642" y="2611220"/>
            <a:ext cx="2806859" cy="889731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sz="5000" dirty="0"/>
              <a:t>THANKS</a:t>
            </a:r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2634" y="442923"/>
            <a:ext cx="1372990" cy="4776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2393372" y="244098"/>
            <a:ext cx="63560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菜鸟服务顾问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16460" y="838013"/>
            <a:ext cx="122886" cy="418366"/>
          </a:xfrm>
          <a:prstGeom prst="ellipse">
            <a:avLst/>
          </a:prstGeom>
          <a:solidFill>
            <a:srgbClr val="307EA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6501" y="801169"/>
            <a:ext cx="694583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307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为什么要维护菜鸟服务顾问？</a:t>
            </a:r>
            <a:endParaRPr lang="en-US" altLang="zh-CN" dirty="0">
              <a:solidFill>
                <a:srgbClr val="307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6501" y="1213878"/>
            <a:ext cx="1133927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为了给商家提供更加专业、高效的服务，针对菜鸟端跨境链路中复杂的各项操作（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货品备案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备货等），菜鸟服务顾问团横空出世，商家可以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直接在钉钉发起咨询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，顾问团成员在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为大家提供点对点服务；同时也提供查询公告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服务记录等自助服务；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16460" y="2724991"/>
            <a:ext cx="122886" cy="418366"/>
          </a:xfrm>
          <a:prstGeom prst="ellipse">
            <a:avLst/>
          </a:prstGeom>
          <a:solidFill>
            <a:srgbClr val="307EA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36501" y="2688146"/>
            <a:ext cx="694583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307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菜鸟服务顾问的承接问题范围有哪些？</a:t>
            </a:r>
            <a:endParaRPr lang="en-US" altLang="zh-CN" dirty="0">
              <a:solidFill>
                <a:srgbClr val="307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6500" y="3144775"/>
            <a:ext cx="1133927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商家在入驻菜鸟之后的有关于系统操作（货品创建、货品备案、备货服务单、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操作等）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业务知识问题（效期管理规则，备案信息 等）；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各项流程（备案流程、退仓、备货等），公告咨询及日常运营问题；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16460" y="4881954"/>
            <a:ext cx="122886" cy="418366"/>
          </a:xfrm>
          <a:prstGeom prst="ellipse">
            <a:avLst/>
          </a:prstGeom>
          <a:solidFill>
            <a:srgbClr val="307EA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6501" y="4845109"/>
            <a:ext cx="1108781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服务顾问的在线时间：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00-12:00  13:30-18:00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，全年无休；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AutoShape 2" descr="data:image/jpeg;base64,/9j/4AAQSkZJRgABAQEASABIAAD/2wBDAAgGBgcGBQgHBwcJCQgKDBQNDAsLDBkSEw8UHRofHh0aHBwgJC4nICIsIxwcKDcpLDAxNDQ0Hyc5PTgyPC4zNDL/2wBDAQkJCQwLDBgNDRgyIRwhMjIyMjIyMjIyMjIyMjIyMjIyMjIyMjIyMjIyMjIyMjIyMjIyMjIyMjIyMjIyMjIyMjL/wAARCAFEAfQDASIAAhEBAxEB/8QAHAABAAEFAQEAAAAAAAAAAAAAAAIBAwQFBgcI/8QARhAAAQMDAgMEBwUECQMEAwAAAQACAwQFERIhBjFBE1FhcQcUIjKBkaEjQrHB0RVSYnIkM1NjgpKy4fAWQ6IXc8LxRVXS/8QAFgEBAQEAAAAAAAAAAAAAAAAAAAEC/8QAGxEBAQEAAgMAAAAAAAAAAAAAAAERAjESIUH/2gAMAwEAAhEDEQA/APf0REBERAREQEREBERAREQEREBERAREQEREBERAREQEREBERAREQEREBERAREQEREBERAREQEREBERAREQEREBERAREQEREBERAREQEREBERAREQEREBERAREQEREBERAREQEREBERARCQFyF89I1jsz3wskdW1DdjHT4IB8Xch9UHXovKP/U2/XCpENts8Ac7dsZD5pCO/DcfPl4q7deJ/SDa6IVk1jYYcZLmRg6B/E0OcQg9SReIW/wBNV1hnb+0LbTzwE79iS148uhXqfDnFlp4opTNbakOe0faQv9mSPzH58kG8REQEREBERAREQEREBERAREQEREBERAREQEREBERAREQEREBERAREQEREBERAREQEREBERAREQEREBERAREQEREBERAREQFYrKynoKSWqqpWRQRN1Pe84DQrxOAvDvSDxe+/3I2+ikP7Op34Gk/1zx97yHIfNBXizj6t4gmfR28yU1uyRpBw+Yd7j0Hh81ncI+jqa5MjrbiXwUhGWNAw+QeH7o8eZ6Y5rB4VssVNE2618bHtG8UbxkPI+8R1aDyHU78gM7qvv10u0xhjqJGxk8mnH4IPQ6Wns1gp/V6f1Wjj5kaw0uPeSdyfEq8y7W+Q+xVxP/ldlcJa+H4mYlmbrkO+XbrpYYWxtAa0AINJxZ6P7JxG19TQviorid+0YMMkP8bR+I38145NQX3hS8ds2Opo6ynd7M0YJafJ3JzT9V9Dt2Uw72ccx3dEGj4C48p+LKQ084ZDdIW5liadnj99vh3jou0XNfsa1mvirhQU7KuJ2pk8bAx4PmMZ8jzW5ZWHk8Z8QgzEUGSMkGWnKmgIiICIiAiIgIiICIoSzRwxuklkayNoy5ziAB5lBNFq/+pLH/wDuKDbn/SGfqtjFLHPE2WKRskbhlrmHII7wQgmiIgIiICIiAiIgIiICIiAiIgIiICIiAiIgIiICIiAiIgIiICIiAiIgIiICIiAiIgKL5GxtLnuAA6lW6ioZTx6nnfoOpWkqKmSoflx8mjkEHP8ApF4sdb7IaKkcWT1mWBw94M+8fDnj4rzLhiz/ALUuGZARTxDVIfDu+PL59ypxfdDduJal7XZhhPYRd2G8z8TkrrrZSiy8OxRluJ5h2kneCRsPgPzQSuNSZ5RBEAGDYAcgO5bmz20RMD3DcrV2ilM8/auGd11sLAxoAQX424CvAq0FMFBdBVQ5WsqupBd1KQcrOVXUgyGvIOQcFZcNX92T5rXBykHKDdA5GQi11PUmM4O7fwWwa4OAIOQVRVERAREQEJAGSVjz1TIfZHtP7u5a+WofJu52fBBm1NxpqSGSaWQCONpc93QAcyvD+KOJ6viivc49o2iY7EFM08+4kdXH6LqPSHd3Q22K3xuw6pdl+P3G9PicfJanhSyCR8c8zc9RlRUaT0djiCzU7KxraCVpJ7SFznl4PRzXHT8t12XBHC9x4PMtJ+2G11reNTIXxFj4n97TkjB6j4reU7QxgA5BZbXIM9sjXcjv3KawA5XY5i3Y7hVGUio1wcMg7KqAiIgIiZCAiIgIiICIiAiIgIiICIiAiIgIiICIiAiIgIiICIiAiIgIiICtVE7KeIyP+A7yrhIAJJwBzK5+sqjUzk/cbs0fmghPO+olMjzueQ7lq73X/s2y1tZnBhhc5v8ANjA+pCziVxfpGucMPD7qFszPWZpGZiDva0A5Jx3bBBwXDVF+0r9SwP8AaYHdpJ4tbufnjHxXd3Sc1NYIh1O65rgUMiNwq34D2xtjaDz3OSfoFu7cfWri6Q7jOAg6u104hgbt0W1byWLAMMACyQgugquVAFVygnlVyreVXKC5lMq3lMoLuVUOVrUq6kF8OWXS1PZu0uPsn6LXhym16g36LEop9bOzcfaby8llqgsKsrOyzGw+2eZ7leq6gU8Jd947NHitE55cSSck7koLhfnmVallw0qhcsWolDWkucA0cyTgAKK844lkN040bSg5bHoi8vvH8V3lpgbFENIwOnkvPLPKK7jGtqcgt1yOac7HfAx8F6VRkNY0BEbaN2yvByxGO2V5rkVkBymHLHDlIOQZcUpY7w6hZgIcMjktWHLJgnDAQ44bzQZitSVEcfN2T3DdYctU6TYey3u71qL1W+p2uqqAcGOJzh542+qI8/4rutVxTxMaOmfIaOB/ZxxsfpDiDhzj48/gF0HBPBt14avEle6+uqKSoYWy0b4z/hIOcAjy3GVreBbcCx1bIMuc7AJ8Of1Xo0Rw0BFbBszTzyFcBB5LBDlNkhadvkiMpzmsaXOIAAySTyWmpOLuH6+uioqW7U0tTKSI42u3fgZOO/Zabj27T0nDdTEx2g1GIQW9x5/QFazg/hO300FPX1VHFLXNIkjle3Loj00nomrj0bKt9vEJOz7Rmv8Ad1DPyWP2jy3GsjxXFU3BJbxJLd7lP63IJxPTyNJYWOzsSAenLqMKWmPQUWGyqc3AeMjvCymua9oLTkFWXUxJERUEREBERAREQEREBERAREQEREBERARFQkNaSTgDmUGuu1TojEDT7T93eS06uVExqKh8p6nbwHRWkGDerh+y7LW1waHGCFz2g9T0+uF4DUVE1VUSVFRI6SaRxc97jkuK99vNCLpZqyh1BpnhcwE9D0+uF4FUQTUtRJT1Ebo5o3Fr2OG4KDJoa19LJlriO7wXe8NTteWP/e3XmEryXNiZvI84AC9D4Ugka+Np91rQEHpNOfYBWQCsaHZgCvgoLgKrlWwVXKCeUyoZTKCeUyreUyguak1K1qTUgvalJrlj6lIOUVnQTGORrh0K3rXBzA4HYjK5hr91uaOoxQvJO8YP+yqMK4z9rUloPss2Hn1WFlHOJJJ5lQJUVVzsBcN6RqmdlijjiJEckwbKR1GCQD4ErsZX4C5fiGqpTSSRVZjMTxgiQ4BQeVUlXLR1Uc0DiJA4YA6nOwXuNunMkLXHn1Xkdmo6T9syEOY8tkJgDpMkDwB6/Ven2ydvZtaOmyqOjjcrzXLBikyFkBygyQ5SDljhykHIrJDlMOyMLGD1MPQSLsLl+NansuG6vfGrSz5uC6OV+Mryj0kS1JudO5znCjbHhu/sh+TnPjyQd3wvEKezUjcYPZhx8zv+a6Vjtl596Ppqp1mxUl2ntD2Wrno2+mcrvI3bIMoOVQ5WA5S1oMS92mnvdB6tPsWvEkbh91w/UZHxV2kHZsDcYx0V7WrZOJSe/dBlByrqVgOVdagk7YqUE/ZSgE+w44Ph4q052yx5H7FFb9FZpZO1pYnnmWhXlpkREQEREBERAREQEREBERAREQEREBYV0m7Kjc0Hd50/qs1aW8yZnjj6Nbn4n/6Qa5UJRRccBBB7sLiuPrfQ1NiqquSnj9biYNEw2cNxtkc/inGHG7LPK6goGsmr8e253uQg9/efD5rg57vea8OkkFTPq+87Vp+DW4H4oLVtpKSKGgMcbe2mZmR53c45PVel2SnjjDSMbLyqO73KlqQSyCoDTvTzx6T8DzBXd2O909fROq6IvHYkCpp5P6yA9/i3x+aDv43bK8CtTQVrZ2AgrZtOyC7lVyoZVcoJZVMqOVQlBLKplRyqZQTyqalbLlQuQXdSalZ1JqQZLXrLimLYZG9Htx9VrWuWTE7KipOKtOKm5WnFBqb9c47Va6isl3bE3Okc3HkAPM4C4e3WCov2Lpep3jtt44mHGG9PIeHxK3XHkUlRQ0MI/qXVkYl8jkD6lbCtf6vG0MGGt2AHQIMF3ozt1dRPNLO+nqMZYXHWwnucD+W603D91q6S4zWa56hV02Q1zjkuDebSeuAQQerT4LooL/LTjABXC8QXAzca0dawYe58YdjrzafoVUesUs2pgKzWvWktryadme5bRrlBla1IPWNrTtEVlh6kJFh9oqiVBK410VFRyVE7wyNjS5zj0C85rf2vxUCaOgDaR5Ggyv0l4BzldBxoH1NLb6bOIJqxjJt+Y3wPmsxtWKGRhYwaQMAAcgg1FnulTa7i21XWldSVRGWZOWyD+E/8+ey7qnmD2Agrzb0gXk1lJSvZHpnp5Q+J/UeH0C7i0yOdSRlwwS0EjuQbkOVdax9eyoZEGR2itSzaXx+JIVl0uFjSya5YsdCSg2rX7IZMLFEmArb58BQZT5gAsSeoDWndYU9ZvpB5nCtQh9zuEVJHn2zl5/daOZ/53pVdpbARbafPMxg/PdZao1oa0NaMADACqtMiKzUVdPSR9pUzxQx8tUjw0fMq9zQEREBERAREQEREBERAREQEREBc7cXa6+XwwPouiXM1hzWz/wA5QWVpuJ7wLHYamtGDK0aYgerzsP1+C3K4Xj5prrhY7Tn2J5y948BgfgSg0PDfDbXwi63QGWaYmRjX75zvqd4ldbFTRyDGgafJW6x4a9sbRho2AHQLZUsWmn1eCDXXHhi3XijdDMwMlA9iVo9ph/50XlUr6/hLiA1OkGpo3aJ2fdqITzB7wR/zZeq1Fx9XmxlcRxw6KrmpqsAaiDC/xB5fmg6S21sUFcwU8mqjqGNnp3E843ch5g7Ls4JNbAQvGOGq9zrBSsc726CqfB/gduB8161aZu2pGO8EG0BVcqAKrlBXKiSqEqhKCpKiSqEqBcgkXKJcolygXILmpUL1ZLlEvQZLXrJhfuFrw9ZVOdT2gdThQZrlZer8rSx7mnmCQVZciue4noJK+zTxwDM7cSxeL2nIH0wsSjr6e8W2KpjcMuHttPNruoK6SRuQuQu3C7zVyVtqqnUdRIcyNAyx57yOhQXp44IYnOcQAAuFpwLzxe2SEZggIcT025fM/gtldLDxHUUkokropCGkiNjSNXh0Wx4VoqVlBHJTNOHH29Xva+ufFEdfRjRG0eCzmu2WDEcAK+H7IrI1qJkVgyK26RBkmVUE3isF83irlJmoqWM6ZyfJBdvlufcbSYY3Bk40yROP3XtOR9VzZ4mpofsrmx1JVM2fHIOvgeoXdvGQsCpoYp/6yNrsctQBQedOm/6rvMEcLCKCCTVI8j3yPuhel0uGRgLl62hbZK39pxM/oj8Nq2NHu90g8uR8F0EUo0NLSC0jII5FBsTIrbpcLGdNsseSowEGRJUY6qxTVsctVLCHHtYgC5pGNjyI7x4+CxQ908wjaefM9wVLnTud2dTSFrKuAfZk8nt6sd4H6HdBtzPgc1h1FXgHdaqO8RVMBe3UxzTpkjfs6N3UEf8AMrMstrquIKgOGqOiafbm/e8G958eigwo6mStuQo6YGWqLdTYxzxy1eQ6novQbDZW2mmJkcJKqTeR45D+EeA+qT8NWuWjZTsp+wMbtcU0LiyWN37zX88/Q8jkLGZVt4bFQ+/cSRywyyD1f1pscTo28tOW4179cBMNaTi/0o2zhSvdbxST1la0AuYxwaxuRkAuPn0C6HhK9z8RcMUV3qKZtM+pa54ia4uAbqIG5HUAFfN3FtY68cWXKqZl3bVDhH5Zw38l9NWqkjsnDtHSHDWUdMxjv8Ld/wACrB4XxeXcT+meK3lxfCyripg0nIa1pBdgfBy+hQvn/wBGULr36UprnINXZCaqJPe46R/qX0CpCiIi0giIgIiICIiAiIgIiICIiAuarRium/nK6Vc7cm6bhL44P0QYq5DimJrOKOHKg9XyxZ/w5C65czxzTyOsTK+AZmt87KkAdWjZ30P0QYNWP6S09MreQvHqmB3LUa4q2niqoSHRyND2kdxWVFKWx6UGgvDHGUkLj77r9VAd0eF39a1r8krg+KpmMEcQ55Lz5BBpbLWSsnfQAB0c0weDyLTnJ88r22yRmOhYPBeMcJUbqu8sfjLWncr3CjZogaPBBmZVCVTKplBUlRJVCVElAJUC5UJUC5BUuVsuVHOVpz0Ei9RL1ac9Wy9BlNfutjbB2tdAzvePxWmY9b/hqPtbow42Y0uP4fmoNzeKfRMJmj2X7HwK1JXXTwsnhdE8bOHyXLVUD6WYxSDfoehHeisZwyrD2ZV8qBQYb4GnouYuEBsFzNyiaTQVDgKtg/7bukg8O/8A3XXuCxp4mTRPikYHseC1zTyIPRBjsc1zA5hDmkZBHIhS1rnqSR9grm2ypeXUUp/oczj7v92T+C3T34QXXSKw+VWnyrHfLlBddJkrd2+F1IzMzSySRocAdvZPJYtkoGOIrqxhMDDlkXWUj/4/iqXm9VFZXa5GNYGjSwN6DuKDd9oCOag5wWjguTgMOWY2tY4e8EGTKGuaWuALSMEHcELm4pf2FUtopXH1CV2KWRx/qj/ZuPd3H4LZXC5R0dDNVPyWxMLyB1Xm134orrlrhbIG0zsAt0Df/hQeh1VxhpmF00zIwOr3YWkbxRQ1VfFR00j5pZXaG6GEgnoMrzuRz5n6pXue7vccrf8ABFbQWvi2krrjLHFBA2R4c84GrQQ36lB6PDS1dKHNfCGvJw7LxkeCyP2ZcKgbCJo7y/P4K5qM9GJHHJeNRPid1jW+9+qzmnqndfZeevgfFZ1WqqrAP2jHM+oEVS0hpe6PVG4DkHtyNTfiD3LubbX8Rx3WkoKuwUbKB0RLq2jq9UbCBsAwtB32+a1dYLbctL31Rhe3q0j81hVnGlmscDo4ayWsmjGOyikzg9xPIfiktKt+knjWrtVQyz2uYxTmPXPM0+1Hn3QO44yfiF51Yre+5VVfd65z54rfTuqJZZnF5e/GGNye92PgCtbXVk9xrp62pdqmneZHnxP6clvZ62goeBnUVvv0NTPWPa+ppY4CCBjOC888EAfFaqNJwfbv2rxraqdw1B1S17/FrfaP+le/8cV5t3BV1qAcOMBjb5u9n81496Mam227imSuuVXFTshp3CMyHGXOIH4Z+a6v0o8WWq4cLxUluuEFSZahrpOyfnDWgnfwzj5KbBa9CNt7OK7XBzd3OZAw+QLj+IXri5D0aW19t4KpBLGY5ahzqhzTzw4+z/4gLr049F7ERFpBERAREQEREBERAREQEREBaW9R4njk6Obj5f8A2t0sK6QdtROIHtM9ofmg59RkY2WN0b2hzHAtc08iDzCqiDzKZ9RwTcXUFS18tomcXU02M6M82ny7vitmy7Us8euKZjmnqCuwrqGmuNK+mq4WTQv5seMjz8D4rgbh6NYRI59BXyQtP3JG6sfEEFBj3W/U9NGcyAu6NB3K88uFVNca4saNU0h90fdHQLuT6O3jPaXB3nHFg/MkrmaW0yWG8vpp9369nu6npv3Hog7HhCyighYXDLzuSu+i2YAtBZ5GSQNI2PULfMOyC9lUyo5VC5BUlQJVCVAuQHOVpzkc5WnOQHOVl71Rz1Ye9BJz1bL1bc9Q17oMpjt123CNPinmqXD3iGN8huVw9O10kjWMBLnHAA6lep26kFDQQ045sbgnvPX6qDKWNW0cdZCWP2I91w5tKyVZqKqGkiMs8jWMHUlUcdUtfSVDoZhhzevQjvCsmQFRvl/prlVNbAwgRggPdsXLVesnmCoraueFZe5YHrhHNTimfUyiKGN8kjuTWDJKCzcqSC4Uj6aoZqjf8wehHiuejuNRZ5W0N1eXwn2YKzGzh0D+4rtm2C7zHakLB3veB+auP4Nilj7K71tNHFJsYsgl3zwg5Vz3SODYwXud7obuT5Lf23hmUObLcho6iDO/+Lu8lR3C174IqH13DD4LjQ4w6grnASM/9uT8jj4rFqOK+Ioo5JZeEKouALvZqWOyfIbn4IOskib2ekAAAYAC5i50wEhaQrHCnF9y4guktJV2d9LEyHWZCHDQ7I9k555z9FuL1DhrJQORwfig5h5MewBJ5ADmVyFr9IVRb+ImVNVTxS2/VolpnxhxDM7kE76hz+i7Cr9n2htjdea8c231G6NroW4p60GQY5NkHvj8/ipR6v6R6mgZYJTQxwhk7omMfG0AOBGskfDC8l07LdV9U53CPD1IXlx7J0rsnPc0fmtRhUQ0ra2e3w1Qc+em7doeGgaScbEnl8FrcLuOG+LafhrhvsuyL5XyOldzA32G/kEHW01SJKVkbKecYaBtEcD6LGk4cNY90tSanQeTImYP1WiqPSPdHu/otZYGt/vHz5/0LU13GfF1W0tpbxw9AD95s78/+TAFMNdnFwjSiNw01jWjfE0bX/TK4HiSiprbcBSU1aKpgHaO/o8cfZkk4aC0Z5fkr1PxPxXS0jvW7haK9zRlsoqR2sZ8A0DUP4TsVpZ55KupknldrlleXud3kphrd8LcMVPEdTN2U0cEdOAXSSRdo0uPJunIz1Vri2xu4frYaOSakme+PtC6npRDgZIAODvyUKSPjCgD4bXVupoXO1EQ1kRycdBq5+a01dW3m93dsDzNWV+Ax75PuAcgfJTur8djwlwRX3y0vrYDbeyfKWBtZE9xOnu0kbb/AEW4m9D9dcquJ1dV2+GmZzipGyDWfHVy+C7bhSogoLFRULKUxGKJrXhoGC/HtO+JyV1EcjZBkZ+KSey2tRbLPV2+mjpxWudHG0Ma3mAAMABbaNj2j2n6lcRXxiaIiLSCIiAiIgIiICIiAiIgIiICoRkYO4KqiDlqqA01S+I8gct8R0VrK3t2pO3g7Vg+0jGfMdVz4cgkVae0FXFEoMV8IPRczxZw6LpQmeBmaqAEtA5vb1b59R/uutcFbIQeecNXEzxFhP8ASIh7Y/fb0d+q7KnqBI0d65Him0zWe5MvdvaAxz/tWgbNceef4Xfj5rcW6sir6OOspj7Dveb1aeoKDfakLlhxz55q72mUFwuVtzlEuVsvQSc5WHuVXPVh70EXuVl7lV71Yc9Ac5UburZOSs22UM1xrY6aFuXvPPo0dSfAKDpODrWairNbI37KD3c9X/7fou8WNQUUVvo4qaEewwYz1J6kpW1QpYC7bWdmjxVFuvuDKRpa0B0pGzeg81xl0nnq3l8ry49O4eS2kri9xc4kk7klYE8YcCorlqiEh2RzVGSOxvzWfVR6XkLEMSC3l8kjY2Aue4gNA6kr06wWWOz0YaQHVLxmWTx7h4BeaQfY1DZT907ea9OsVw9eoRqOZGbO8R0KDhPS3deILRFRyW+rkp7dKCyUw7O7Tpl3MDHdjkV4y66vmk1yyOkeebpHFxPxK+neKbJHxFw5W2yQDVLGezcfuvG7T818kPgqhXSUjYZHTxvLHMa0kgg4Qe4ej/iuputoltFSXSequa6OUnP2Zz7J8iNvDyXR1rjpOOa8l4QuzuFaarNXC11TOW6Y9eSAB1A36q7c+Lrrcy5oeIIj90bfQfmSg9ZtdeamEtkcTJGcOyefcVlVsHrFM9g5kbLzXhWsq6ClFTLK+Vr3nDXnm3r5b8l28PEVI5oIkBB+YQcxWOcY5GAEvAOQOnesKSmt12tj6C5xmSEkOaWO0uY4feaehXaS8SWin1SyuiacEF2kZI6rRz+kThClcQ6EuI/cpPzwg8+u8UFPXMo6aR8kFJC2Jjn4yepzjzWDhZVfVi4XSsrQ3S2eZz2txjAJ2HywsfCIjg9BuvoCwR00dioaRmkiGFsZDh94D2gQeuc7L5/fMKVhqCAeyw7DuRweS2M/pCvE9Y6rpOzpnSx6J2e8xxHuuHLBA2ye4Ir3x1rt8nv0NK7zhafyVl3D1mk9+1UJ86dn6Lw5npE4phbl14kwMe/Gw/iP+dyyYPSZxaZB/TItH95Tsz58th9VBsvSPLaaS7R222UNLA6AZnfDGGkvP3cjoB9T4KXo74Xh4grp6muhEtBTt0uY7OJHkbDbuG/yXnFZdprjdJZXOdLLK8uLj1JOfqvpDhiSxWuyU9Fbp2dmBrdqdlznnmSep/RWi0fRxwm7/wDDRD+WR4/NZ9v4OsVsaRR29kWTkkEknzJO62zKuB/uyNPkVfbIw8iFFW4aCCPGmPCy2sa0bBRaQrgRKIiLSCIiAiIgIiICIiAiIgIiICIiAiIgLnLrQ+qy9tGPsXnl+6f0XRqMkbZY3Me0Oa4YIPVBxupVyr9yt76B+puXU5Ozv3fArCEmUFwlQJVNSiXILdRDHUQSQzMD43tLXNPIg9F529s/Bt8LXa5LbUHn3jv/AJm/Uee3opctfdbdT3WhfS1A9l27XDmx3QhBjgsljbNC8PjeA5rm8iEEhGxXIW25T8MXB1puYPqzjmOTo3PUfwn6Lrn6XNDmkFpGQRuCEEu18VEyLHcS1WnS4QZDpFZfIrDplZfMgvPk8VZc9WHzeKgZAGucThrQXOPcB1QZkEclTOyKJhfI8hrWt5kr06yWqm4doO0qpYmTyD7WR7gAP4QT0Xh44sq6WV7rbMacEae0DRrx4E+78FgzXaWqf2lTPJPIfvSvLj9VNV9GUt9tVbUer01xpppujGSAk+XetZdKvtatwB9iP2R+a8OttU+ouVLDE8tkfK0Nc04LTnmF6495Lc5Jz1KDJLsq28ZCs00+oujJ3G48lkHcINFc2mOaN33TkfFYpAIW4uVP21G8Ae00am+YXIVN4iha8CVjRGMyvdyYO7HUoM+qIjpi/lhzd/is628Y0Vkb2sjnSADBazAH+Y7LzesvtXVuIa4tZnYybn/LyH1WteXSv1yvdI7vec48u74IPQrz6WbjV6mW2NtPGdg5m5/zuH4D4rg56yqqZJJJJdJkcXP7PYuJ5knmSrPNFUUDQ0YaAPJZtqts93ucFBTNLpJnY26DmT8BlYa9L9GlDTUNPUXise1kk32UGo8mD3j8Tt8EG+peCo9DBVTEMYA1sUW2AO8/ork3AlsmaWtfURg/uSf7LoY7lSS7RTNee5pGVfhnjnbmNwKiuBrPRjG5uuhu1XDUNIdG+R2oNI5HYBay6cN8YWq2VVbNxNHLBBGXvBa7JHcMg7r1bC5D0l1fq3Bs0QOHVM0cQ8s6j9GoPGI24YFLCA7YUgqjPs1trrhVubQW2K4PjZqfDNjRp5ZOSOp71uXWC7M/rPR/SOxv9nqH4PXTeimjxTXKtI957IWnwALj+IXoukdyg8MfaJGPDpvR7OC3kWPm28ua0t2sF0uE7YrVw/X0TJBiVsjXODfEOIBHkvo4NUtOeaK8KsHo/nodLn0zzJ1c5u48u5d1QWOWEDLHBd4IweikI29wQaGmo3sA2K2kMTws1sY7grgYFBaja4K+3KkGgKqoIiIgiKhKChduigTuiirqIi0giIgIiICIiAiIgIio5wa0uJAA5klBVWamqhpIjJPI1je8lai48QshBZSgPd++eQ8u9cjXVk1TIXyyOe7vJQbq68VdsHU9LEBG7Zz5BkkeA6LRNqnRO0v3HQrAcd8rIYRNHpPvDkg2DahrhkHKl2vitOQ+M5acFVFa5uzx8Qg2xk8VBz1gNrGO5OCqagd6DHvNqprzSGCoGCN2SAbsP6eC42GvuXCVSKSva6egcfs3t3wP4T+R/wB127px3rEqhDVQuhnjbJG7m1wyCgt09dTV9OJ6aVsjD3cx5jorchXL1fD9ZbJ3VdkqHd5hc7fyB5H4/VUpeLmGT1e4wugnGx2x9EG+kfhYskruizrfBT3Vvai52+nh6vqKlrMf4ef0XSW9/AVoc2StvdLXTjfq5gPg1oP1yg0dj4Xul9eHRRmKmzvPIMN+Hf8ABem23hS2W62TUfZdr28ZjnkePaeCNx4DwC5+4elrha30j308s9U5jfZiiiLM/F2AFyVb6aq6Vjn0NJQwgtyxshfM492caQPqg874ot0/Dt/q7ZMTmF5DXH7zebXfEEFaZtYe9d7x/UO4t4StvGApOwnZI6iq2gbFw3a4eG5C8rM2DzUHecDu9Z4pps7iNrpPkMD8V7GT7C8W9GTu14imcfuwfi4L2Yn2EViSTGCdso+6dx3hbhkjXta5py1wyCufqnc1S33MQgwSnDc5Y49PBBu7nWRW62VFZL7sTC7H7x6D4nC8SqpDNKXPwXFxefMrs+Nr327YrdG72Gfay46n7o/E/ELhickk8yqiqKiqgqiKqDIoKN9wr4KSM4dK8Auxs0dSfADJXT8a8PV1vtsFXw9W1s9LGQJYIWtkcIwPeb18xvzXCu4mfYLnG+mk0zMGXHGcA9Ft/wD1YYIRLDRSMqtY7RrR9nIOpI6HxCDHpOOrZS0ofB+0WVTMYkmqg9rj1y0MGPgdl09D6W7dqhe7Wyd7gJQNmuHee5w7+q4i83Wi4jrfWWWhlNIRl0gb7Uh65HX+Y79+Vr2UdO3JbEzbn3fE/kFB7pT+leyMD21Blk0HaaFgLSOmd9j0IXNce8YUHElPQQ28zdnC58knaM07kAD6ZXmplZAWxtaXSfdY0b/AcmjxKyGOeymBkDQ9zicNOfr1RWaJFNsmcABziTgNaMknoAO9aaavETtLcvf0aPz7ls+HrVX3epZLj7EPBLyMNGDyb3nxVR7/AMF2iey8MwU1UwMqXudLKzOdJcdgfEABdBlaKmvUkzQXwhp8Cs9lYH9FFZ4KmCsRswKutkUGSMKYwrDXq4Hqi6FMK0HKYcgmFVRBUgiCIioKDlNQcVBbPNFQ80UVkIiLSCIiAiIgIiICIqEgAknGEEJpmU8TpJHYaFzNwuMtWSPdjHJg/NXbhWGqm2P2bfdH5rXSckGBUOK10rtytjUDYrT1D9LuaCjiqMfpdlWe0yq5QZ5eHtz1WFO4DKCQgLDqpuaCBcZJQxm7nHAW3ighgjAkGs9SSVp7fvUhxWRdq4RVMdM0+0Rqd5KDuLRY7NdKbLoZGyt56ZXDI71shwXZusUx85nLmeG7gaeSN4Ow5jvC9EY9sjGvactcMgqjUQ8K2SEgigjce+Ql/wCJU7jwxY7tSClr7VSTwj3WuiA0+RG4+C2yIPOpPQrwo6YyROuUDSc9nHVHSPDcE/VZtP6JOEIP6yhnqD/fVUh/AhdwiDlX+jbg59M+ndw/R6HcyAdX+bOR81gj0R8GB+oWuTH7vrUuP9S7hEHK8ScK0D/R7cLHQUscEDadzoY2DYPb7QPmSOfivkKXLXuHcV9t3WqNDaK2rEYkMED5NBOA7DScL4yqqKaqvD4KWCSWWWQiOKJpc5xPQAblB1vooOb5V9/Yt/1L2h5wxcF6PPRxxHZat1fcYIaZszAwQvlBlbvnLgMgeWcr1eG1QsA7X7Q9x2HyUVyj6WprHltPE5/eRyHxUazh59LQTVdXUMYyJhe/G4AHiu5bG1rQ1rQAOQAwFwXpLu4gpILTE7DpvtpsdGA+yPid/gg8yqpnSyFzj7TzqKsKjnanF3emVUSVVEFVCCSEhoy44A5lAvQPR9wrTXOnqbhcaZk9OT2UMcjcgkbudjw2HzQcg+k4HqXF0v7Xje7dxw05P1VRZOC3nMd6roT07SnBx/4r1qX0f8My87RA3+Qub+BWJJ6MeG3+7SzR/wAk7v1UHmY4Z4ekAEPFsTR1EsGM+ZyFV3BcEzcU3FdqO+xI0kDw328138vonsrs9nUV0flKD+IWHL6IKU/1V1qW/wA8bXfoiuJl4Dq6KkllpqqiqmtGpwgm1yP+HMlclWyOeRTQh4LTo5EEnuAXrTvQ/MDmO8M/xU/6FbGzei2ltUhnkqPWaknJkczGPADoqPOuG+BXzltRcWlrTuIc7n+Y/kvULfao6eNrGRta1owA0YAW+gsTYQAMfJZjKANUGDBTacbLNjjwr7abCuiLCC20K63ZVDFINQVaVdDlANUgEF0OUw5WgphBdBVwFWQpgoLoKqrYKllBUqDlIlQcUECioTuiDJREVQREQEREBFZqaymo4jLVTxQxj70jw0fVctcPSNY6TLad8tY/+5bhv+Y4+mUHXrXXeo7KnETT7Um3w6rzqu9Jtyny2jpoKZvRzsyO/IfRbm01VbV22Cpr53zTygvy7AwDyAA5bfigzirLwrxVtwQYNQPZK5e5SmN5C6uceyVx/EWY4nPHTH4oIwSahzWSDstPQz6mhbNr8hBN7tlgz7rKcViyILtDtIFqbrOXX+pOdmlrB8AFtqU4eFztaS651L/3pXH6qDrLLWaS3dem8P1wmg7Bx3aMt8l41bZi3Tuu4ste6N7HNdhzTkKj0hFjUlZHVxhzSA7q3uWSgIii57WDLnADxQSVCQAsSSuaNo25PeeSxJJpJT7TiR3dEF+5Oiq6Cpo9Z+3idEXNGcagRn6rleGeDrVwqJZKJjpKubAlqpcF5HcMe63wHxyuhRRVMJhVRBCWSOCF80rgyONpc9x6ADJK+fuIru+8Xaprn5Hbvy1p+6wbNHyx9V6f6Sbz6lZmW2J2Jq0+3jpEOfzOB814xLJrkLunRVFQVIFWsqQKC4CpBWwVMFBlUNJNX1sFHTt1TTvEbB4lfQtst0NqtlNQwf1UDAwHv7z8Tk/Feceiyx9rUT3uZnsxZhgz1cR7R+A2+JXqagphVwqqqKphVwqogphMKqqgjpTSpIgjpTCkiCOFXCqqoKAKQCopIKgKQCiFMIKhSCoFVBLKrlRRBUlRJQqJQUKKhRBloiKoIiIOf4j4wtnDTWsqXukqXjUyCLdxHeegHmvOrp6TrxWlzKJsVDEeRYNb8fzHb5Ban0kNmp+OK7ticSMjkjJ/c0gfQgrkjUgdVBtaq4VFbMZquolnkP35Xlx+qsduB1WsfVeKtGp8UVumTGaVkTPekcGDzJwvY2RiKFkTeTGho+AwvGeEx63xVbojuBLrPk0E/kvaDyVRMHIyouVIzuQpO5IMWYbFc1eqftoZGY94ELppRsVp62PUCg4SkeWHB5hbiKXLVra6H1eveBsHe0PipwzYCDYufsrD3bqBl25q0ZMlBmU2XStaObjgLseMeA2zwftC1xYna0dtA0e/ge83x8Ovmuc4UpDX8RUcOMtD+0f5N3/IL2jCD51pSY36TsQuntdSIyCSuo4w4J9eL7laow2r96WEbCXxHc78fNef01T2bix4LXtOHNcMEEdCEHfU10LSC1xBHIgrbwcQygAODX+fNecC6sj5uwFvrRWwVjAA/wBojIKiuzN+Lm4EbWnvzlWjXCU5dlx8SuQrrl6rK6PIBbzysODiRwmx2jXY5hEd6JwehUhMznlc765NXUomopMTs37M8pPDwPcVGhuMF2jEjHvhnG2W7EEdCOqK6drmuGWuBHgVVaCCsk9ZfSylsdWwamke7I3v8vwK2lNXRzgtJ0SsOHsPMFBloSGgkkADck8go6x3hcrx/ev2Zw66nifiorSYm4O4Z98/Lb4oPLeMb6bxeqmsa49k49nAO6McvnufiuZDkq5+0nIHut2Csa1UZAcpByxhJ4qTXoMsFZNJTzVtXDS07dc0zwxjR1JOAsFjl6V6KrH6zXzXqZv2dN9lBnrIRufgD/5IPTrPbIrNaKW3we5AwNLv3ncy74nJWeo5VVFSCKiZQSRRymUEkyo5TKCWUyo5TKCWUyo5VUEkUcquUElUKOVUFBMKQUAVIFBMKQUAVIFBJFRMoBUCVIlQJQURURBmoiKoIiIPNPTBZPWbNT3mFn2lG7s5SOsbz+TsfMrwuScg819aXOghulsqqCoGYqiJ0bvAEYyvkm9Uk1sudRRzjTLDI6N48QcH8EFp1RvzUe38VgOlUO28UHonoyZ6xxU6TmIad7viSG/mV7GeS8i9D7e0uV0m/dhjZ83E/kvXCgjnS4FXSdlYcpsfqZ4jZBCQZC11RHkFbM7q06IOQcJxBBp7OUDkdK0jX6SvR62zwV0LopNQB6t5har/AKJpCd6qo/8AH9EHJdttzVBIuzZwVbh70lS7/GB+Svt4QtLecczvOUoM/wBG1AIqaqu85DWO+yjc44AA3cfngfArd3Tji30QLKNrq2Yf2Zwwebv0ytT+zad1LDSuY51PC3THEXnS34ZxnxO6ky2UbPdpox8EHL3nifiS6amib1eE/wDagGkfE8yuHujrhA71iaojY7ll/wB79V7KKKnH/Yj/AMoVfUqUOEhpoNQ5OMbcj44QeEeuXesjc2npJJD0cyNz/phbTg+TiKgqH01Xa7jp1a4pTTPx4jOF7S17MYY9uO4FWqgNZGZHGXSOZjcTjxwg4Ti2mZd+HpppJJ7dXxRns5sFmeuk55g/RfPkVdWwVIniqZmyg51h5yvrfEVZSubHUMqontwYpgHNeO4rynij0T0dc+Wfh3FJWN3fbpn4af8A23Hl5HbxCC76P+NxWQhtU4CojwJRy1Do4LoeILjBZLxTXWnmaKWvfomaD7suMh3+IDfxHivC20Nzs1c4FklNVQuLHMcMEHqCOqy6mW6XNjRWVDhGw5DegP6oPoiSojvluZLSTNjr4PahcTzPVp8D+hXD8QcZ0N2trGslkhuUbuzkjYcFwB3a7yO4XC0t4vlJTaIqlrA0YEjufxVunpdEslQ5xa551SSu5uJ5nH6/JB0MN/uFOGhtbVRvO4YydxOPn/srV1vFbWQNmraiWWQN0R9o/UWg9FhQjLgImaWE5c53vO+B3+J+SwLnU66jswfZZt8VBYL1EyKw56tukVGV2vipNl8VrzLjqpxvLhqJw3v70HVcNWap4ku8dvpZIo3OyXPldgNAGTtzJx0H0X0PY7TBYrNTW2nJcyFuC8jBe47lx8yvBPR7N+zuIork6IiFjHjPVxcML2mDiGGcAgkZUV0WoJrC1TLix/Iq82qB6oM/WmtYgmB6qQkygydSalYD1LWgvZTKtByrqQXMquVbyq5QTyq5UMquUEsquVDKrlBPKrlQyqgoLgKkCrWVIFBdBUgVaBUgUFzKZUMquUFSokplRJQMookog2CIiqCIiAvnn03WT1HiOO5RtxHWxhzsDbW32Xf/ABPxX0MvPfTHaBcuCH1DW5ko5BID/CfZP4g/BB8wPfurRekmQ4hW8oPX/QuMwXd/XtIh9HL1Yryr0LEeo3bv7eP/AEleqFBBxVrWWHPRTcVjyFBd7dp6qYmb3rQ11aynyWv9v90b5WCOIIc4c/S7uKDrO1b3p6wwdQuPl4gY1uQ8fNaa4cT1UcTnwQzyjoY4yR88YQelCoj/AHh81R1XC0byN+a8Gq+ML0XkaRH4OccrXP4qvZOdQP8AiKD6Fdc6dvJ4KtOvEQ5ELwFvGd4jGDE0n+YrGqON748ENaxnjuUH0BJxFBEMuc0eZVqHjC3yVDYBUwdo7k3tBk/BfNFZertWk9vVyYPQHAWuGsP1ZOrOc53QfWNwohdIjUW6pFNXNGzj7j/B4/MbjxWhtvFs1NXOt10hfSVsZw6OTr4tPJw8QvKuF/SPcrLohrnyVVONg4++wefUea2fHPHVBxHQUbaNhNXDJqbOWkaW43H4fJB6xPRipca6zzMhqT7T4ScRy/8A8nx5d/esRl0pry19DV6qS4QktDuT4nfmPDkV5JZ/SFWUUYjmD5S0Y7Rv5rAufFN0uN+FyYzQ/Q1mnOC4DkT80G54njuJ4hmbcWMdVNa1pljB0vaPdcOp2/TotVGzUQY2mR2Mdoc4H/PD5qs1bVXKVtRcXl8mNLGNGct/E/gpacj7QtY3oxhwT4Hv8goo0DX7H20jdi7OA39PIbq61gDxq+1mbyB9kN/T8Vbmnjp42mV3ZsOzWAAud4DH5fNW2Q1NY0CXNNTH/tNPtOHieg8EGbLMaalfM92XfdXOPkySSckrOvFSDK2nZs2Mbgd6075PFVE3yKy6XfAyT3BWy8v5HA71kUdFNVu0wtw3PtPP/N0EI2F8jW4L3nk0bro7ZZC5zZKr2j0Z0H6rMtlojpmjS3LzzceZXR0tIBjZBdt9M2MDAwuipMtAwVgU8GMbLawRkY2QbKCVw6rYxTHvWthaVmxjkorYslKvtkWDGshmUGY2RTD1jNKugoL4cpBysgqYKC7qUgVaBUgUFzKrlW8qoKC5lMqGVXKCeVXKt5VcoLgKkCrYKqCgugqQKtAqufFBdyq5VsFV1IJZVCVHKplBXKKOUQbRERVBERAWr4kpG1/DdypXDPa00jR56Tj64W0XO8ddp/0ReDE9zHimcQ5pIO2OoQfINdHoq5G+OVi4W0u7QLg4/vNB+i2HDHA174umP7PgEdIx2mSsnOmFnhnm4+AyfJB2XoXlxJd4s/2T8f5gvXjyXPcK+j218IxOdTVdTV1soAnneNDHAb4azoM9TkrqOzA5BBhuY49FjTUr5BguOPBbUxqnZ+CK5mey9p1K1NVwkybOSV3RiVt9PlEeWV3CtPb431UgdKyEdo6IyEB4G+D5rKp/SJShrWy2uSNo2AikaQPhsu3rrLHWRPikzpcCD5Ljaj0YxZJp66dg6BzQ79EF8cY8OVgxUxStz/a0+ofTKg5vA9w5utwcf3mdmfwC08/o4ukeexqoZB/Ewt/Va6fgu/QA/wBGZIP4JP1wg6c8DcL1wzTOZv8A2NRn8ysGp9FdE8Ew1dQz+bS78guUmsd1pyTJbKgY6tjz+CtsrrhQn2aispyP43sQbWq9FFUAewrI3d2uI/kStPJ6N73Rvc5jKSbIxhx/UBbKDi+9xe7c5X+Ega/8QtjD6QLzHgSCllH8URb+BQcfJwZemPLn2UvGMYiOR57FYslkqadxFRa6qJuORafxIXpUPpFdt6xaoneMcuPxC2MHpBtbtpaWri8g1w+hQeRBkYdp0OjA66cn/ZXYxE12G+wOZe5vPyH5leyDifhetGJ3wHPSopj+OCpNo+DLgfZhtbyf7OQMP0IQeRxSRNJbE8F22pzuv6qPrMk8jmUbdbgcOnf7jfADr8Nl67JwHw1VDMcE7M9YptQ+uVhTeja3lmmnudREBya+JpH0worzOnggp5DK95lnPOVwz8u5ZUlQ2GnfOTs0bDvK2d+4fHD9wbTvqWz6ohKHBunAyRyz4LkrtXxzNZBA8OYN3OHLKI1tROXOc92S5xzt1Kxzk+//AJQr0UUk8nZwtLnnn/uuitljEREknty9+Nh5KjW2+zSVLhJUAsZ0Z1Pn3Lq6OgbG1rWMDWjkAFl0tDjGy3FPRcvZQY9NSYxstrBTY6K/BRnbZbKGlx0QWYIOWyz4ovBXYqbHRZccCCEcSymRqTI8K+1iiqMarzQjWqYCCQCmFEBTCCQUgoBSCCYKkCoAqoKCeVVQyq5QTymVHKZQTyq5UMquUE8qoKhlVyguAqoKt5VQUF3KZUMplBcyqZUcplBXKKOUQbhERVBEWNNXQw5GrU7uagyVqeI4W1tguFAJGNlqKd8bA47ZIwM46K3NcJpdmns2+HP5rEO5yeaDzW3eiK3uqWVd7qX1Tw0D1eElkfxd7x+i9Dgp4aWnip6eJkUETdMcbG4awdwHRX8JhRUMJpU8JhBDSmlXMJhEW9Kpp8FdwmEFrQO5U7Mdyu4VcIMcwg9FE07T0WVhU0oMJ1HG7mwKzJaqeUYdG0jxC2eEwqOaqeEbTU57Whgd5xhamo9HFllzopjGf7t5H5ru9KqyMHmEHl8/ovpt+xqqhnmQ78QtZP6Na9mexrmO/njx+BXtTaaIgktJwM81y1Jxha6p7tdvmhYBlr3TAh/s5GO8dM9Nu8IPLJuBr7BnTHDKP4X4/ELXTcP3mD+ttsxA6tAd+C9xnvlohp+1fTyA9t2BY6VjHB2Wj7zht7Q8uuFfEtDNXQ0rbfM4zMbIyQSx6HNPUe3k4wdgOm2UHz7pq6N28VTAR10uYsqDiS60+BFdKlvgZSfocr3qtgsdNKIpzHr7SNj2dqAY9Zw1zgTsCds+KxKmx8KSzdjUMo3PLXuw5wOzCA/J6YyMoPDrxf66522SKuMFTpaSx0sDS5p8HAArlqK01d1l1Na/syd345+S+iH8IcDy1kdP6lSyOkMjctm9kOYAS04dzwc4x0KzYLJwu1xgpzTt0CM6Wy4GH+5joc4OEHjVt4adAwNbFpHXPVdFTWQjGQvS57TYaJ4ZUSQwOIyGyT6SRnHU95wrlZa7VbqKasnjc2GFut7muJw3qUHCwWprcbLYRULW9F1NLSWmqo/WoGvewRiQsBJeARkZaCTkjkFap5bNPIxjIqgOc9rBqY4DUSBjPgXNyeXtDBKDTx0wHRZTIQOizxV2YOka6GqYYyWu1Ru5g4xsTnkT5Aq5UVlmpJhFK2btDK6ENDXbvBxgd+TsPyG6DDZH4K81iyY6y1SNa5kVTpL2M1GMgDXkA7nlscnpjPLdRjulnkiZLHHVPiewPa9sL8FpOM/88hk7IKNaphqo272ZzHPiE8rQCdUbCQcZPPPUNcfIHOEnvNmppSyXt4+oe9hDSNIcDnPc4eO++FBcAUgFdj7GenjniB0SNDm554UcboKBSCAKoCKqFUKmFUIKqqoqoKqqiqoKqqoiCWUVEQSyqqCqgnlVyoKuUE8quVDKZQTymVHKZQVyioiDeKjjhpPgiKo0k1XNMSHOw3ubsFjoiCuEwiKKIiICIiB0RERBERACqiICIiCiIiKKcfNERGWwAjB5EYWvj4QtkDSGvrHAjSRJUucD7OjOCcA42yERBlPs1M9rxM+aZj5XTFj37a3ddse7j2e7nz3V39nwtmbJIXTSMa2PXJgk6Xag47e9k5yiIMaqsVBVVT6upjfLJK1rNLnkNaG5xpAxjOd+/A7k/Y1uEegUjQ0h4IDnDOrGev8AC3ywMYREFgcN2qJ5cabtC95l9t59nOPZABA0jAwPPvKu/se3Ya31RmkBmAXOI9knTtnn7R365OcoiorVWuhrDmopxIdIbkvcCQDkZwd9+9Xp6OnnonUkseuBzAwsLiMtGNsg56IigsRWm3wxSxxUrI2SM7N7WEgFunTjn3f8yoss9vjc17abDmuY4OMjyctILTknwb54Gc4CIgS2a3S510jTlhYcOcNs56HvJ35745bKUlpt8pe6Sla4ue95Jc73nYyRvsdhuOXTCIqK09poKfLYqZrWl+stLnObq0lucEkciR49VYh4etNO0Ngo+ya1wc1scsjQCCcEAO8T80RQTbYrWwexRMacEZa9wPdzB6DYdw2GBspVFnt0zQ2SjjLRnA3A5Acgf4W47sAjBREFWwxwQMiiYGRsGGtHRWTzREVXCYRFQUkRRBERBVERFFVEQFVEQEREFVVEQVREQVREQEREH//Z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/>
          <a:lstStyle/>
          <a:p>
            <a:endParaRPr lang="zh-CN" altLang="en-US" sz="900"/>
          </a:p>
        </p:txBody>
      </p:sp>
      <p:sp>
        <p:nvSpPr>
          <p:cNvPr id="16" name="椭圆 15"/>
          <p:cNvSpPr/>
          <p:nvPr/>
        </p:nvSpPr>
        <p:spPr>
          <a:xfrm>
            <a:off x="316459" y="5668490"/>
            <a:ext cx="122886" cy="418366"/>
          </a:xfrm>
          <a:prstGeom prst="ellipse">
            <a:avLst/>
          </a:prstGeom>
          <a:solidFill>
            <a:srgbClr val="307EA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6500" y="5631646"/>
            <a:ext cx="1108781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咨询方式：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维护完成后（方法见下页），在钉钉搜索：菜鸟服务顾问（右图）</a:t>
            </a:r>
            <a:endParaRPr lang="en-US" altLang="zh-CN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70" y="3867557"/>
            <a:ext cx="3726180" cy="2570044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12395"/>
            <a:ext cx="1826809" cy="550545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2393372" y="244098"/>
            <a:ext cx="63560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菜鸟服务顾问</a:t>
            </a:r>
            <a:endParaRPr lang="en-US" altLang="zh-CN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16460" y="714939"/>
            <a:ext cx="122886" cy="418366"/>
          </a:xfrm>
          <a:prstGeom prst="ellipse">
            <a:avLst/>
          </a:prstGeom>
          <a:solidFill>
            <a:srgbClr val="307EA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36501" y="678094"/>
            <a:ext cx="694583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307E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如何维护菜鸟服务顾问？</a:t>
            </a:r>
            <a:endParaRPr lang="en-US" altLang="zh-CN" dirty="0">
              <a:solidFill>
                <a:srgbClr val="307E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82665" y="1078189"/>
            <a:ext cx="12046940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、进入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BMS-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基础资料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联系人：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https://base.work.cainiao.com/manage/user/ownerManage.htm?spm=a2dai.12063310.1029.4.1efc6fdaJx7eJ4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、填写信息：联系人、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手机（需要填写与钉钉绑定的中国大陆手机号码）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、职务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：钉钉隐私设置关闭，操作路径：钉钉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团队添加我时需要确认（此处要关闭）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AutoShape 2" descr="data:image/jpeg;base64,/9j/4AAQSkZJRgABAQEASABIAAD/2wBDAAgGBgcGBQgHBwcJCQgKDBQNDAsLDBkSEw8UHRofHh0aHBwgJC4nICIsIxwcKDcpLDAxNDQ0Hyc5PTgyPC4zNDL/2wBDAQkJCQwLDBgNDRgyIRwhMjIyMjIyMjIyMjIyMjIyMjIyMjIyMjIyMjIyMjIyMjIyMjIyMjIyMjIyMjIyMjIyMjL/wAARCAFEAfQDASIAAhEBAxEB/8QAHAABAAEFAQEAAAAAAAAAAAAAAAIBAwQFBgcI/8QARhAAAQMDAgMEBwUECQMEAwAAAQACAwQFERIhBjFBE1FhcQcUIjKBkaEjQrHB0RVSYnIkM1NjgpKy4fAWQ6IXc8LxRVXS/8QAFgEBAQEAAAAAAAAAAAAAAAAAAAEC/8QAGxEBAQEAAgMAAAAAAAAAAAAAAAERAjESIUH/2gAMAwEAAhEDEQA/APf0REBERAREQEREBERAREQEREBERAREQEREBERAREQEREBERAREQEREBERAREQEREBERAREQEREBERAREQEREBERAREQEREBERAREQEREBERAREQEREBERAREQEREBERAREQEREBERARCQFyF89I1jsz3wskdW1DdjHT4IB8Xch9UHXovKP/U2/XCpENts8Ac7dsZD5pCO/DcfPl4q7deJ/SDa6IVk1jYYcZLmRg6B/E0OcQg9SReIW/wBNV1hnb+0LbTzwE79iS148uhXqfDnFlp4opTNbakOe0faQv9mSPzH58kG8REQEREBERAREQEREBERAREQEREBERAREQEREBERAREQEREBERAREQEREBERAREQEREBERAREQEREBERAREQEREBERAREQFYrKynoKSWqqpWRQRN1Pe84DQrxOAvDvSDxe+/3I2+ikP7Op34Gk/1zx97yHIfNBXizj6t4gmfR28yU1uyRpBw+Yd7j0Hh81ncI+jqa5MjrbiXwUhGWNAw+QeH7o8eZ6Y5rB4VssVNE2618bHtG8UbxkPI+8R1aDyHU78gM7qvv10u0xhjqJGxk8mnH4IPQ6Wns1gp/V6f1Wjj5kaw0uPeSdyfEq8y7W+Q+xVxP/ldlcJa+H4mYlmbrkO+XbrpYYWxtAa0AINJxZ6P7JxG19TQviorid+0YMMkP8bR+I38145NQX3hS8ds2Opo6ynd7M0YJafJ3JzT9V9Dt2Uw72ccx3dEGj4C48p+LKQ084ZDdIW5liadnj99vh3jou0XNfsa1mvirhQU7KuJ2pk8bAx4PmMZ8jzW5ZWHk8Z8QgzEUGSMkGWnKmgIiICIiAiIgIiICIoSzRwxuklkayNoy5ziAB5lBNFq/+pLH/wDuKDbn/SGfqtjFLHPE2WKRskbhlrmHII7wQgmiIgIiICIiAiIgIiICIiAiIgIiICIiAiIgIiICIiAiIgIiICIiAiIgIiICIiAiIgKL5GxtLnuAA6lW6ioZTx6nnfoOpWkqKmSoflx8mjkEHP8ApF4sdb7IaKkcWT1mWBw94M+8fDnj4rzLhiz/ALUuGZARTxDVIfDu+PL59ypxfdDduJal7XZhhPYRd2G8z8TkrrrZSiy8OxRluJ5h2kneCRsPgPzQSuNSZ5RBEAGDYAcgO5bmz20RMD3DcrV2ilM8/auGd11sLAxoAQX424CvAq0FMFBdBVQ5WsqupBd1KQcrOVXUgyGvIOQcFZcNX92T5rXBykHKDdA5GQi11PUmM4O7fwWwa4OAIOQVRVERAREQEJAGSVjz1TIfZHtP7u5a+WofJu52fBBm1NxpqSGSaWQCONpc93QAcyvD+KOJ6viivc49o2iY7EFM08+4kdXH6LqPSHd3Q22K3xuw6pdl+P3G9PicfJanhSyCR8c8zc9RlRUaT0djiCzU7KxraCVpJ7SFznl4PRzXHT8t12XBHC9x4PMtJ+2G11reNTIXxFj4n97TkjB6j4reU7QxgA5BZbXIM9sjXcjv3KawA5XY5i3Y7hVGUio1wcMg7KqAiIgIiZCAiIgIiICIiAiIgIiICIiAiIgIiICIiAiIgIiICIiAiIgIiICtVE7KeIyP+A7yrhIAJJwBzK5+sqjUzk/cbs0fmghPO+olMjzueQ7lq73X/s2y1tZnBhhc5v8ANjA+pCziVxfpGucMPD7qFszPWZpGZiDva0A5Jx3bBBwXDVF+0r9SwP8AaYHdpJ4tbufnjHxXd3Sc1NYIh1O65rgUMiNwq34D2xtjaDz3OSfoFu7cfWri6Q7jOAg6u104hgbt0W1byWLAMMACyQgugquVAFVygnlVyreVXKC5lMq3lMoLuVUOVrUq6kF8OWXS1PZu0uPsn6LXhym16g36LEop9bOzcfaby8llqgsKsrOyzGw+2eZ7leq6gU8Jd947NHitE55cSSck7koLhfnmVallw0qhcsWolDWkucA0cyTgAKK844lkN040bSg5bHoi8vvH8V3lpgbFENIwOnkvPLPKK7jGtqcgt1yOac7HfAx8F6VRkNY0BEbaN2yvByxGO2V5rkVkBymHLHDlIOQZcUpY7w6hZgIcMjktWHLJgnDAQ44bzQZitSVEcfN2T3DdYctU6TYey3u71qL1W+p2uqqAcGOJzh542+qI8/4rutVxTxMaOmfIaOB/ZxxsfpDiDhzj48/gF0HBPBt14avEle6+uqKSoYWy0b4z/hIOcAjy3GVreBbcCx1bIMuc7AJ8Of1Xo0Rw0BFbBszTzyFcBB5LBDlNkhadvkiMpzmsaXOIAAySTyWmpOLuH6+uioqW7U0tTKSI42u3fgZOO/Zabj27T0nDdTEx2g1GIQW9x5/QFazg/hO300FPX1VHFLXNIkjle3Loj00nomrj0bKt9vEJOz7Rmv8Ad1DPyWP2jy3GsjxXFU3BJbxJLd7lP63IJxPTyNJYWOzsSAenLqMKWmPQUWGyqc3AeMjvCymua9oLTkFWXUxJERUEREBERAREQEREBERAREQEREBERARFQkNaSTgDmUGuu1TojEDT7T93eS06uVExqKh8p6nbwHRWkGDerh+y7LW1waHGCFz2g9T0+uF4DUVE1VUSVFRI6SaRxc97jkuK99vNCLpZqyh1BpnhcwE9D0+uF4FUQTUtRJT1Ebo5o3Fr2OG4KDJoa19LJlriO7wXe8NTteWP/e3XmEryXNiZvI84AC9D4Ugka+Np91rQEHpNOfYBWQCsaHZgCvgoLgKrlWwVXKCeUyoZTKCeUyreUyguak1K1qTUgvalJrlj6lIOUVnQTGORrh0K3rXBzA4HYjK5hr91uaOoxQvJO8YP+yqMK4z9rUloPss2Hn1WFlHOJJJ5lQJUVVzsBcN6RqmdlijjiJEckwbKR1GCQD4ErsZX4C5fiGqpTSSRVZjMTxgiQ4BQeVUlXLR1Uc0DiJA4YA6nOwXuNunMkLXHn1Xkdmo6T9syEOY8tkJgDpMkDwB6/Ven2ydvZtaOmyqOjjcrzXLBikyFkBygyQ5SDljhykHIrJDlMOyMLGD1MPQSLsLl+NansuG6vfGrSz5uC6OV+Mryj0kS1JudO5znCjbHhu/sh+TnPjyQd3wvEKezUjcYPZhx8zv+a6Vjtl596Ppqp1mxUl2ntD2Wrno2+mcrvI3bIMoOVQ5WA5S1oMS92mnvdB6tPsWvEkbh91w/UZHxV2kHZsDcYx0V7WrZOJSe/dBlByrqVgOVdagk7YqUE/ZSgE+w44Ph4q052yx5H7FFb9FZpZO1pYnnmWhXlpkREQEREBERAREQEREBERAREQEREBYV0m7Kjc0Hd50/qs1aW8yZnjj6Nbn4n/6Qa5UJRRccBBB7sLiuPrfQ1NiqquSnj9biYNEw2cNxtkc/inGHG7LPK6goGsmr8e253uQg9/efD5rg57vea8OkkFTPq+87Vp+DW4H4oLVtpKSKGgMcbe2mZmR53c45PVel2SnjjDSMbLyqO73KlqQSyCoDTvTzx6T8DzBXd2O909fROq6IvHYkCpp5P6yA9/i3x+aDv43bK8CtTQVrZ2AgrZtOyC7lVyoZVcoJZVMqOVQlBLKplRyqZQTyqalbLlQuQXdSalZ1JqQZLXrLimLYZG9Htx9VrWuWTE7KipOKtOKm5WnFBqb9c47Va6isl3bE3Okc3HkAPM4C4e3WCov2Lpep3jtt44mHGG9PIeHxK3XHkUlRQ0MI/qXVkYl8jkD6lbCtf6vG0MGGt2AHQIMF3ozt1dRPNLO+nqMZYXHWwnucD+W603D91q6S4zWa56hV02Q1zjkuDebSeuAQQerT4LooL/LTjABXC8QXAzca0dawYe58YdjrzafoVUesUs2pgKzWvWktryadme5bRrlBla1IPWNrTtEVlh6kJFh9oqiVBK410VFRyVE7wyNjS5zj0C85rf2vxUCaOgDaR5Ggyv0l4BzldBxoH1NLb6bOIJqxjJt+Y3wPmsxtWKGRhYwaQMAAcgg1FnulTa7i21XWldSVRGWZOWyD+E/8+ey7qnmD2Agrzb0gXk1lJSvZHpnp5Q+J/UeH0C7i0yOdSRlwwS0EjuQbkOVdax9eyoZEGR2itSzaXx+JIVl0uFjSya5YsdCSg2rX7IZMLFEmArb58BQZT5gAsSeoDWndYU9ZvpB5nCtQh9zuEVJHn2zl5/daOZ/53pVdpbARbafPMxg/PdZao1oa0NaMADACqtMiKzUVdPSR9pUzxQx8tUjw0fMq9zQEREBERAREQEREBERAREQEREBc7cXa6+XwwPouiXM1hzWz/wA5QWVpuJ7wLHYamtGDK0aYgerzsP1+C3K4Xj5prrhY7Tn2J5y948BgfgSg0PDfDbXwi63QGWaYmRjX75zvqd4ldbFTRyDGgafJW6x4a9sbRho2AHQLZUsWmn1eCDXXHhi3XijdDMwMlA9iVo9ph/50XlUr6/hLiA1OkGpo3aJ2fdqITzB7wR/zZeq1Fx9XmxlcRxw6KrmpqsAaiDC/xB5fmg6S21sUFcwU8mqjqGNnp3E843ch5g7Ls4JNbAQvGOGq9zrBSsc726CqfB/gduB8161aZu2pGO8EG0BVcqAKrlBXKiSqEqhKCpKiSqEqBcgkXKJcolygXILmpUL1ZLlEvQZLXrJhfuFrw9ZVOdT2gdThQZrlZer8rSx7mnmCQVZciue4noJK+zTxwDM7cSxeL2nIH0wsSjr6e8W2KpjcMuHttPNruoK6SRuQuQu3C7zVyVtqqnUdRIcyNAyx57yOhQXp44IYnOcQAAuFpwLzxe2SEZggIcT025fM/gtldLDxHUUkokropCGkiNjSNXh0Wx4VoqVlBHJTNOHH29Xva+ufFEdfRjRG0eCzmu2WDEcAK+H7IrI1qJkVgyK26RBkmVUE3isF83irlJmoqWM6ZyfJBdvlufcbSYY3Bk40yROP3XtOR9VzZ4mpofsrmx1JVM2fHIOvgeoXdvGQsCpoYp/6yNrsctQBQedOm/6rvMEcLCKCCTVI8j3yPuhel0uGRgLl62hbZK39pxM/oj8Nq2NHu90g8uR8F0EUo0NLSC0jII5FBsTIrbpcLGdNsseSowEGRJUY6qxTVsctVLCHHtYgC5pGNjyI7x4+CxQ908wjaefM9wVLnTud2dTSFrKuAfZk8nt6sd4H6HdBtzPgc1h1FXgHdaqO8RVMBe3UxzTpkjfs6N3UEf8AMrMstrquIKgOGqOiafbm/e8G958eigwo6mStuQo6YGWqLdTYxzxy1eQ6novQbDZW2mmJkcJKqTeR45D+EeA+qT8NWuWjZTsp+wMbtcU0LiyWN37zX88/Q8jkLGZVt4bFQ+/cSRywyyD1f1pscTo28tOW4179cBMNaTi/0o2zhSvdbxST1la0AuYxwaxuRkAuPn0C6HhK9z8RcMUV3qKZtM+pa54ia4uAbqIG5HUAFfN3FtY68cWXKqZl3bVDhH5Zw38l9NWqkjsnDtHSHDWUdMxjv8Ld/wACrB4XxeXcT+meK3lxfCyripg0nIa1pBdgfBy+hQvn/wBGULr36UprnINXZCaqJPe46R/qX0CpCiIi0giIgIiICIiAiIgIiICIiAuarRium/nK6Vc7cm6bhL44P0QYq5DimJrOKOHKg9XyxZ/w5C65czxzTyOsTK+AZmt87KkAdWjZ30P0QYNWP6S09MreQvHqmB3LUa4q2niqoSHRyND2kdxWVFKWx6UGgvDHGUkLj77r9VAd0eF39a1r8krg+KpmMEcQ55Lz5BBpbLWSsnfQAB0c0weDyLTnJ88r22yRmOhYPBeMcJUbqu8sfjLWncr3CjZogaPBBmZVCVTKplBUlRJVCVElAJUC5UJUC5BUuVsuVHOVpz0Ei9RL1ac9Wy9BlNfutjbB2tdAzvePxWmY9b/hqPtbow42Y0uP4fmoNzeKfRMJmj2X7HwK1JXXTwsnhdE8bOHyXLVUD6WYxSDfoehHeisZwyrD2ZV8qBQYb4GnouYuEBsFzNyiaTQVDgKtg/7bukg8O/8A3XXuCxp4mTRPikYHseC1zTyIPRBjsc1zA5hDmkZBHIhS1rnqSR9grm2ypeXUUp/oczj7v92T+C3T34QXXSKw+VWnyrHfLlBddJkrd2+F1IzMzSySRocAdvZPJYtkoGOIrqxhMDDlkXWUj/4/iqXm9VFZXa5GNYGjSwN6DuKDd9oCOag5wWjguTgMOWY2tY4e8EGTKGuaWuALSMEHcELm4pf2FUtopXH1CV2KWRx/qj/ZuPd3H4LZXC5R0dDNVPyWxMLyB1Xm134orrlrhbIG0zsAt0Df/hQeh1VxhpmF00zIwOr3YWkbxRQ1VfFR00j5pZXaG6GEgnoMrzuRz5n6pXue7vccrf8ABFbQWvi2krrjLHFBA2R4c84GrQQ36lB6PDS1dKHNfCGvJw7LxkeCyP2ZcKgbCJo7y/P4K5qM9GJHHJeNRPid1jW+9+qzmnqndfZeevgfFZ1WqqrAP2jHM+oEVS0hpe6PVG4DkHtyNTfiD3LubbX8Rx3WkoKuwUbKB0RLq2jq9UbCBsAwtB32+a1dYLbctL31Rhe3q0j81hVnGlmscDo4ayWsmjGOyikzg9xPIfiktKt+knjWrtVQyz2uYxTmPXPM0+1Hn3QO44yfiF51Yre+5VVfd65z54rfTuqJZZnF5e/GGNye92PgCtbXVk9xrp62pdqmneZHnxP6clvZ62goeBnUVvv0NTPWPa+ppY4CCBjOC888EAfFaqNJwfbv2rxraqdw1B1S17/FrfaP+le/8cV5t3BV1qAcOMBjb5u9n81496Mam227imSuuVXFTshp3CMyHGXOIH4Z+a6v0o8WWq4cLxUluuEFSZahrpOyfnDWgnfwzj5KbBa9CNt7OK7XBzd3OZAw+QLj+IXri5D0aW19t4KpBLGY5ahzqhzTzw4+z/4gLr049F7ERFpBERAREQEREBERAREQEREBaW9R4njk6Obj5f8A2t0sK6QdtROIHtM9ofmg59RkY2WN0b2hzHAtc08iDzCqiDzKZ9RwTcXUFS18tomcXU02M6M82ny7vitmy7Us8euKZjmnqCuwrqGmuNK+mq4WTQv5seMjz8D4rgbh6NYRI59BXyQtP3JG6sfEEFBj3W/U9NGcyAu6NB3K88uFVNca4saNU0h90fdHQLuT6O3jPaXB3nHFg/MkrmaW0yWG8vpp9369nu6npv3Hog7HhCyighYXDLzuSu+i2YAtBZ5GSQNI2PULfMOyC9lUyo5VC5BUlQJVCVAuQHOVpzkc5WnOQHOVl71Rz1Ye9BJz1bL1bc9Q17oMpjt123CNPinmqXD3iGN8huVw9O10kjWMBLnHAA6lep26kFDQQ045sbgnvPX6qDKWNW0cdZCWP2I91w5tKyVZqKqGkiMs8jWMHUlUcdUtfSVDoZhhzevQjvCsmQFRvl/prlVNbAwgRggPdsXLVesnmCoraueFZe5YHrhHNTimfUyiKGN8kjuTWDJKCzcqSC4Uj6aoZqjf8wehHiuejuNRZ5W0N1eXwn2YKzGzh0D+4rtm2C7zHakLB3veB+auP4Nilj7K71tNHFJsYsgl3zwg5Vz3SODYwXud7obuT5Lf23hmUObLcho6iDO/+Lu8lR3C174IqH13DD4LjQ4w6grnASM/9uT8jj4rFqOK+Ioo5JZeEKouALvZqWOyfIbn4IOskib2ekAAAYAC5i50wEhaQrHCnF9y4guktJV2d9LEyHWZCHDQ7I9k555z9FuL1DhrJQORwfig5h5MewBJ5ADmVyFr9IVRb+ImVNVTxS2/VolpnxhxDM7kE76hz+i7Cr9n2htjdea8c231G6NroW4p60GQY5NkHvj8/ipR6v6R6mgZYJTQxwhk7omMfG0AOBGskfDC8l07LdV9U53CPD1IXlx7J0rsnPc0fmtRhUQ0ra2e3w1Qc+em7doeGgaScbEnl8FrcLuOG+LafhrhvsuyL5XyOldzA32G/kEHW01SJKVkbKecYaBtEcD6LGk4cNY90tSanQeTImYP1WiqPSPdHu/otZYGt/vHz5/0LU13GfF1W0tpbxw9AD95s78/+TAFMNdnFwjSiNw01jWjfE0bX/TK4HiSiprbcBSU1aKpgHaO/o8cfZkk4aC0Z5fkr1PxPxXS0jvW7haK9zRlsoqR2sZ8A0DUP4TsVpZ55KupknldrlleXud3kphrd8LcMVPEdTN2U0cEdOAXSSRdo0uPJunIz1Vri2xu4frYaOSakme+PtC6npRDgZIAODvyUKSPjCgD4bXVupoXO1EQ1kRycdBq5+a01dW3m93dsDzNWV+Ax75PuAcgfJTur8djwlwRX3y0vrYDbeyfKWBtZE9xOnu0kbb/AEW4m9D9dcquJ1dV2+GmZzipGyDWfHVy+C7bhSogoLFRULKUxGKJrXhoGC/HtO+JyV1EcjZBkZ+KSey2tRbLPV2+mjpxWudHG0Ma3mAAMABbaNj2j2n6lcRXxiaIiLSCIiAiIgIiICIiAiIgIiICoRkYO4KqiDlqqA01S+I8gct8R0VrK3t2pO3g7Vg+0jGfMdVz4cgkVae0FXFEoMV8IPRczxZw6LpQmeBmaqAEtA5vb1b59R/uutcFbIQeecNXEzxFhP8ASIh7Y/fb0d+q7KnqBI0d65Him0zWe5MvdvaAxz/tWgbNceef4Xfj5rcW6sir6OOspj7Dveb1aeoKDfakLlhxz55q72mUFwuVtzlEuVsvQSc5WHuVXPVh70EXuVl7lV71Yc9Ac5UburZOSs22UM1xrY6aFuXvPPo0dSfAKDpODrWairNbI37KD3c9X/7fou8WNQUUVvo4qaEewwYz1J6kpW1QpYC7bWdmjxVFuvuDKRpa0B0pGzeg81xl0nnq3l8ry49O4eS2kri9xc4kk7klYE8YcCorlqiEh2RzVGSOxvzWfVR6XkLEMSC3l8kjY2Aue4gNA6kr06wWWOz0YaQHVLxmWTx7h4BeaQfY1DZT907ea9OsVw9eoRqOZGbO8R0KDhPS3deILRFRyW+rkp7dKCyUw7O7Tpl3MDHdjkV4y66vmk1yyOkeebpHFxPxK+neKbJHxFw5W2yQDVLGezcfuvG7T818kPgqhXSUjYZHTxvLHMa0kgg4Qe4ej/iuputoltFSXSequa6OUnP2Zz7J8iNvDyXR1rjpOOa8l4QuzuFaarNXC11TOW6Y9eSAB1A36q7c+Lrrcy5oeIIj90bfQfmSg9ZtdeamEtkcTJGcOyefcVlVsHrFM9g5kbLzXhWsq6ClFTLK+Vr3nDXnm3r5b8l28PEVI5oIkBB+YQcxWOcY5GAEvAOQOnesKSmt12tj6C5xmSEkOaWO0uY4feaehXaS8SWin1SyuiacEF2kZI6rRz+kThClcQ6EuI/cpPzwg8+u8UFPXMo6aR8kFJC2Jjn4yepzjzWDhZVfVi4XSsrQ3S2eZz2txjAJ2HywsfCIjg9BuvoCwR00dioaRmkiGFsZDh94D2gQeuc7L5/fMKVhqCAeyw7DuRweS2M/pCvE9Y6rpOzpnSx6J2e8xxHuuHLBA2ye4Ir3x1rt8nv0NK7zhafyVl3D1mk9+1UJ86dn6Lw5npE4phbl14kwMe/Gw/iP+dyyYPSZxaZB/TItH95Tsz58th9VBsvSPLaaS7R222UNLA6AZnfDGGkvP3cjoB9T4KXo74Xh4grp6muhEtBTt0uY7OJHkbDbuG/yXnFZdprjdJZXOdLLK8uLj1JOfqvpDhiSxWuyU9Fbp2dmBrdqdlznnmSep/RWi0fRxwm7/wDDRD+WR4/NZ9v4OsVsaRR29kWTkkEknzJO62zKuB/uyNPkVfbIw8iFFW4aCCPGmPCy2sa0bBRaQrgRKIiLSCIiAiIgIiICIiAiIgIiICIiAiIgLnLrQ+qy9tGPsXnl+6f0XRqMkbZY3Me0Oa4YIPVBxupVyr9yt76B+puXU5Ozv3fArCEmUFwlQJVNSiXILdRDHUQSQzMD43tLXNPIg9F529s/Bt8LXa5LbUHn3jv/AJm/Uee3opctfdbdT3WhfS1A9l27XDmx3QhBjgsljbNC8PjeA5rm8iEEhGxXIW25T8MXB1puYPqzjmOTo3PUfwn6Lrn6XNDmkFpGQRuCEEu18VEyLHcS1WnS4QZDpFZfIrDplZfMgvPk8VZc9WHzeKgZAGucThrQXOPcB1QZkEclTOyKJhfI8hrWt5kr06yWqm4doO0qpYmTyD7WR7gAP4QT0Xh44sq6WV7rbMacEae0DRrx4E+78FgzXaWqf2lTPJPIfvSvLj9VNV9GUt9tVbUer01xpppujGSAk+XetZdKvtatwB9iP2R+a8OttU+ouVLDE8tkfK0Nc04LTnmF6495Lc5Jz1KDJLsq28ZCs00+oujJ3G48lkHcINFc2mOaN33TkfFYpAIW4uVP21G8Ae00am+YXIVN4iha8CVjRGMyvdyYO7HUoM+qIjpi/lhzd/is628Y0Vkb2sjnSADBazAH+Y7LzesvtXVuIa4tZnYybn/LyH1WteXSv1yvdI7vec48u74IPQrz6WbjV6mW2NtPGdg5m5/zuH4D4rg56yqqZJJJJdJkcXP7PYuJ5knmSrPNFUUDQ0YaAPJZtqts93ucFBTNLpJnY26DmT8BlYa9L9GlDTUNPUXise1kk32UGo8mD3j8Tt8EG+peCo9DBVTEMYA1sUW2AO8/ork3AlsmaWtfURg/uSf7LoY7lSS7RTNee5pGVfhnjnbmNwKiuBrPRjG5uuhu1XDUNIdG+R2oNI5HYBay6cN8YWq2VVbNxNHLBBGXvBa7JHcMg7r1bC5D0l1fq3Bs0QOHVM0cQ8s6j9GoPGI24YFLCA7YUgqjPs1trrhVubQW2K4PjZqfDNjRp5ZOSOp71uXWC7M/rPR/SOxv9nqH4PXTeimjxTXKtI957IWnwALj+IXoukdyg8MfaJGPDpvR7OC3kWPm28ua0t2sF0uE7YrVw/X0TJBiVsjXODfEOIBHkvo4NUtOeaK8KsHo/nodLn0zzJ1c5u48u5d1QWOWEDLHBd4IweikI29wQaGmo3sA2K2kMTws1sY7grgYFBaja4K+3KkGgKqoIiIgiKhKChduigTuiirqIi0giIgIiICIiAiIgIio5wa0uJAA5klBVWamqhpIjJPI1je8lai48QshBZSgPd++eQ8u9cjXVk1TIXyyOe7vJQbq68VdsHU9LEBG7Zz5BkkeA6LRNqnRO0v3HQrAcd8rIYRNHpPvDkg2DahrhkHKl2vitOQ+M5acFVFa5uzx8Qg2xk8VBz1gNrGO5OCqagd6DHvNqprzSGCoGCN2SAbsP6eC42GvuXCVSKSva6egcfs3t3wP4T+R/wB127px3rEqhDVQuhnjbJG7m1wyCgt09dTV9OJ6aVsjD3cx5jorchXL1fD9ZbJ3VdkqHd5hc7fyB5H4/VUpeLmGT1e4wugnGx2x9EG+kfhYskruizrfBT3Vvai52+nh6vqKlrMf4ef0XSW9/AVoc2StvdLXTjfq5gPg1oP1yg0dj4Xul9eHRRmKmzvPIMN+Hf8ABem23hS2W62TUfZdr28ZjnkePaeCNx4DwC5+4elrha30j308s9U5jfZiiiLM/F2AFyVb6aq6Vjn0NJQwgtyxshfM492caQPqg874ot0/Dt/q7ZMTmF5DXH7zebXfEEFaZtYe9d7x/UO4t4StvGApOwnZI6iq2gbFw3a4eG5C8rM2DzUHecDu9Z4pps7iNrpPkMD8V7GT7C8W9GTu14imcfuwfi4L2Yn2EViSTGCdso+6dx3hbhkjXta5py1wyCufqnc1S33MQgwSnDc5Y49PBBu7nWRW62VFZL7sTC7H7x6D4nC8SqpDNKXPwXFxefMrs+Nr327YrdG72Gfay46n7o/E/ELhickk8yqiqKiqgqiKqDIoKN9wr4KSM4dK8Auxs0dSfADJXT8a8PV1vtsFXw9W1s9LGQJYIWtkcIwPeb18xvzXCu4mfYLnG+mk0zMGXHGcA9Ft/wD1YYIRLDRSMqtY7RrR9nIOpI6HxCDHpOOrZS0ofB+0WVTMYkmqg9rj1y0MGPgdl09D6W7dqhe7Wyd7gJQNmuHee5w7+q4i83Wi4jrfWWWhlNIRl0gb7Uh65HX+Y79+Vr2UdO3JbEzbn3fE/kFB7pT+leyMD21Blk0HaaFgLSOmd9j0IXNce8YUHElPQQ28zdnC58knaM07kAD6ZXmplZAWxtaXSfdY0b/AcmjxKyGOeymBkDQ9zicNOfr1RWaJFNsmcABziTgNaMknoAO9aaavETtLcvf0aPz7ls+HrVX3epZLj7EPBLyMNGDyb3nxVR7/AMF2iey8MwU1UwMqXudLKzOdJcdgfEABdBlaKmvUkzQXwhp8Cs9lYH9FFZ4KmCsRswKutkUGSMKYwrDXq4Hqi6FMK0HKYcgmFVRBUgiCIioKDlNQcVBbPNFQ80UVkIiLSCIiAiIgIiICIqEgAknGEEJpmU8TpJHYaFzNwuMtWSPdjHJg/NXbhWGqm2P2bfdH5rXSckGBUOK10rtytjUDYrT1D9LuaCjiqMfpdlWe0yq5QZ5eHtz1WFO4DKCQgLDqpuaCBcZJQxm7nHAW3ighgjAkGs9SSVp7fvUhxWRdq4RVMdM0+0Rqd5KDuLRY7NdKbLoZGyt56ZXDI71shwXZusUx85nLmeG7gaeSN4Ow5jvC9EY9sjGvactcMgqjUQ8K2SEgigjce+Ql/wCJU7jwxY7tSClr7VSTwj3WuiA0+RG4+C2yIPOpPQrwo6YyROuUDSc9nHVHSPDcE/VZtP6JOEIP6yhnqD/fVUh/AhdwiDlX+jbg59M+ndw/R6HcyAdX+bOR81gj0R8GB+oWuTH7vrUuP9S7hEHK8ScK0D/R7cLHQUscEDadzoY2DYPb7QPmSOfivkKXLXuHcV9t3WqNDaK2rEYkMED5NBOA7DScL4yqqKaqvD4KWCSWWWQiOKJpc5xPQAblB1vooOb5V9/Yt/1L2h5wxcF6PPRxxHZat1fcYIaZszAwQvlBlbvnLgMgeWcr1eG1QsA7X7Q9x2HyUVyj6WprHltPE5/eRyHxUazh59LQTVdXUMYyJhe/G4AHiu5bG1rQ1rQAOQAwFwXpLu4gpILTE7DpvtpsdGA+yPid/gg8yqpnSyFzj7TzqKsKjnanF3emVUSVVEFVCCSEhoy44A5lAvQPR9wrTXOnqbhcaZk9OT2UMcjcgkbudjw2HzQcg+k4HqXF0v7Xje7dxw05P1VRZOC3nMd6roT07SnBx/4r1qX0f8My87RA3+Qub+BWJJ6MeG3+7SzR/wAk7v1UHmY4Z4ekAEPFsTR1EsGM+ZyFV3BcEzcU3FdqO+xI0kDw328138vonsrs9nUV0flKD+IWHL6IKU/1V1qW/wA8bXfoiuJl4Dq6KkllpqqiqmtGpwgm1yP+HMlclWyOeRTQh4LTo5EEnuAXrTvQ/MDmO8M/xU/6FbGzei2ltUhnkqPWaknJkczGPADoqPOuG+BXzltRcWlrTuIc7n+Y/kvULfao6eNrGRta1owA0YAW+gsTYQAMfJZjKANUGDBTacbLNjjwr7abCuiLCC20K63ZVDFINQVaVdDlANUgEF0OUw5WgphBdBVwFWQpgoLoKqrYKllBUqDlIlQcUECioTuiDJREVQREQEREBFZqaymo4jLVTxQxj70jw0fVctcPSNY6TLad8tY/+5bhv+Y4+mUHXrXXeo7KnETT7Um3w6rzqu9Jtyny2jpoKZvRzsyO/IfRbm01VbV22Cpr53zTygvy7AwDyAA5bfigzirLwrxVtwQYNQPZK5e5SmN5C6uceyVx/EWY4nPHTH4oIwSahzWSDstPQz6mhbNr8hBN7tlgz7rKcViyILtDtIFqbrOXX+pOdmlrB8AFtqU4eFztaS651L/3pXH6qDrLLWaS3dem8P1wmg7Bx3aMt8l41bZi3Tuu4ste6N7HNdhzTkKj0hFjUlZHVxhzSA7q3uWSgIii57WDLnADxQSVCQAsSSuaNo25PeeSxJJpJT7TiR3dEF+5Oiq6Cpo9Z+3idEXNGcagRn6rleGeDrVwqJZKJjpKubAlqpcF5HcMe63wHxyuhRRVMJhVRBCWSOCF80rgyONpc9x6ADJK+fuIru+8Xaprn5Hbvy1p+6wbNHyx9V6f6Sbz6lZmW2J2Jq0+3jpEOfzOB814xLJrkLunRVFQVIFWsqQKC4CpBWwVMFBlUNJNX1sFHTt1TTvEbB4lfQtst0NqtlNQwf1UDAwHv7z8Tk/Feceiyx9rUT3uZnsxZhgz1cR7R+A2+JXqagphVwqqqKphVwqogphMKqqgjpTSpIgjpTCkiCOFXCqqoKAKQCopIKgKQCiFMIKhSCoFVBLKrlRRBUlRJQqJQUKKhRBloiKoIiIOf4j4wtnDTWsqXukqXjUyCLdxHeegHmvOrp6TrxWlzKJsVDEeRYNb8fzHb5Ban0kNmp+OK7ticSMjkjJ/c0gfQgrkjUgdVBtaq4VFbMZquolnkP35Xlx+qsduB1WsfVeKtGp8UVumTGaVkTPekcGDzJwvY2RiKFkTeTGho+AwvGeEx63xVbojuBLrPk0E/kvaDyVRMHIyouVIzuQpO5IMWYbFc1eqftoZGY94ELppRsVp62PUCg4SkeWHB5hbiKXLVra6H1eveBsHe0PipwzYCDYufsrD3bqBl25q0ZMlBmU2XStaObjgLseMeA2zwftC1xYna0dtA0e/ge83x8Ovmuc4UpDX8RUcOMtD+0f5N3/IL2jCD51pSY36TsQuntdSIyCSuo4w4J9eL7laow2r96WEbCXxHc78fNef01T2bix4LXtOHNcMEEdCEHfU10LSC1xBHIgrbwcQygAODX+fNecC6sj5uwFvrRWwVjAA/wBojIKiuzN+Lm4EbWnvzlWjXCU5dlx8SuQrrl6rK6PIBbzysODiRwmx2jXY5hEd6JwehUhMznlc765NXUomopMTs37M8pPDwPcVGhuMF2jEjHvhnG2W7EEdCOqK6drmuGWuBHgVVaCCsk9ZfSylsdWwamke7I3v8vwK2lNXRzgtJ0SsOHsPMFBloSGgkkADck8go6x3hcrx/ev2Zw66nifiorSYm4O4Z98/Lb4oPLeMb6bxeqmsa49k49nAO6McvnufiuZDkq5+0nIHut2Csa1UZAcpByxhJ4qTXoMsFZNJTzVtXDS07dc0zwxjR1JOAsFjl6V6KrH6zXzXqZv2dN9lBnrIRufgD/5IPTrPbIrNaKW3we5AwNLv3ncy74nJWeo5VVFSCKiZQSRRymUEkyo5TKCWUyo5TKCWUyo5VUEkUcquUElUKOVUFBMKQUAVIFBMKQUAVIFBJFRMoBUCVIlQJQURURBmoiKoIiIPNPTBZPWbNT3mFn2lG7s5SOsbz+TsfMrwuScg819aXOghulsqqCoGYqiJ0bvAEYyvkm9Uk1sudRRzjTLDI6N48QcH8EFp1RvzUe38VgOlUO28UHonoyZ6xxU6TmIad7viSG/mV7GeS8i9D7e0uV0m/dhjZ83E/kvXCgjnS4FXSdlYcpsfqZ4jZBCQZC11RHkFbM7q06IOQcJxBBp7OUDkdK0jX6SvR62zwV0LopNQB6t5har/AKJpCd6qo/8AH9EHJdttzVBIuzZwVbh70lS7/GB+Svt4QtLecczvOUoM/wBG1AIqaqu85DWO+yjc44AA3cfngfArd3Tji30QLKNrq2Yf2Zwwebv0ytT+zad1LDSuY51PC3THEXnS34ZxnxO6ky2UbPdpox8EHL3nifiS6amib1eE/wDagGkfE8yuHujrhA71iaojY7ll/wB79V7KKKnH/Yj/AMoVfUqUOEhpoNQ5OMbcj44QeEeuXesjc2npJJD0cyNz/phbTg+TiKgqH01Xa7jp1a4pTTPx4jOF7S17MYY9uO4FWqgNZGZHGXSOZjcTjxwg4Ti2mZd+HpppJJ7dXxRns5sFmeuk55g/RfPkVdWwVIniqZmyg51h5yvrfEVZSubHUMqontwYpgHNeO4rynij0T0dc+Wfh3FJWN3fbpn4af8A23Hl5HbxCC76P+NxWQhtU4CojwJRy1Do4LoeILjBZLxTXWnmaKWvfomaD7suMh3+IDfxHivC20Nzs1c4FklNVQuLHMcMEHqCOqy6mW6XNjRWVDhGw5DegP6oPoiSojvluZLSTNjr4PahcTzPVp8D+hXD8QcZ0N2trGslkhuUbuzkjYcFwB3a7yO4XC0t4vlJTaIqlrA0YEjufxVunpdEslQ5xa551SSu5uJ5nH6/JB0MN/uFOGhtbVRvO4YydxOPn/srV1vFbWQNmraiWWQN0R9o/UWg9FhQjLgImaWE5c53vO+B3+J+SwLnU66jswfZZt8VBYL1EyKw56tukVGV2vipNl8VrzLjqpxvLhqJw3v70HVcNWap4ku8dvpZIo3OyXPldgNAGTtzJx0H0X0PY7TBYrNTW2nJcyFuC8jBe47lx8yvBPR7N+zuIork6IiFjHjPVxcML2mDiGGcAgkZUV0WoJrC1TLix/Iq82qB6oM/WmtYgmB6qQkygydSalYD1LWgvZTKtByrqQXMquVbyq5QTyq5UMquUEsquVDKrlBPKrlQyqgoLgKkCrWVIFBdBUgVaBUgUFzKZUMquUFSokplRJQMookog2CIiqCIiAvnn03WT1HiOO5RtxHWxhzsDbW32Xf/ABPxX0MvPfTHaBcuCH1DW5ko5BID/CfZP4g/BB8wPfurRekmQ4hW8oPX/QuMwXd/XtIh9HL1Yryr0LEeo3bv7eP/AEleqFBBxVrWWHPRTcVjyFBd7dp6qYmb3rQ11aynyWv9v90b5WCOIIc4c/S7uKDrO1b3p6wwdQuPl4gY1uQ8fNaa4cT1UcTnwQzyjoY4yR88YQelCoj/AHh81R1XC0byN+a8Gq+ML0XkaRH4OccrXP4qvZOdQP8AiKD6Fdc6dvJ4KtOvEQ5ELwFvGd4jGDE0n+YrGqON748ENaxnjuUH0BJxFBEMuc0eZVqHjC3yVDYBUwdo7k3tBk/BfNFZertWk9vVyYPQHAWuGsP1ZOrOc53QfWNwohdIjUW6pFNXNGzj7j/B4/MbjxWhtvFs1NXOt10hfSVsZw6OTr4tPJw8QvKuF/SPcrLohrnyVVONg4++wefUea2fHPHVBxHQUbaNhNXDJqbOWkaW43H4fJB6xPRipca6zzMhqT7T4ScRy/8A8nx5d/esRl0pry19DV6qS4QktDuT4nfmPDkV5JZ/SFWUUYjmD5S0Y7Rv5rAufFN0uN+FyYzQ/Q1mnOC4DkT80G54njuJ4hmbcWMdVNa1pljB0vaPdcOp2/TotVGzUQY2mR2Mdoc4H/PD5qs1bVXKVtRcXl8mNLGNGct/E/gpacj7QtY3oxhwT4Hv8goo0DX7H20jdi7OA39PIbq61gDxq+1mbyB9kN/T8Vbmnjp42mV3ZsOzWAAud4DH5fNW2Q1NY0CXNNTH/tNPtOHieg8EGbLMaalfM92XfdXOPkySSckrOvFSDK2nZs2Mbgd6075PFVE3yKy6XfAyT3BWy8v5HA71kUdFNVu0wtw3PtPP/N0EI2F8jW4L3nk0bro7ZZC5zZKr2j0Z0H6rMtlojpmjS3LzzceZXR0tIBjZBdt9M2MDAwuipMtAwVgU8GMbLawRkY2QbKCVw6rYxTHvWthaVmxjkorYslKvtkWDGshmUGY2RTD1jNKugoL4cpBysgqYKC7qUgVaBUgUFzKrlW8qoKC5lMqGVXKCeVXKt5VcoLgKkCrYKqCgugqQKtAqufFBdyq5VsFV1IJZVCVHKplBXKKOUQbRERVBERAWr4kpG1/DdypXDPa00jR56Tj64W0XO8ddp/0ReDE9zHimcQ5pIO2OoQfINdHoq5G+OVi4W0u7QLg4/vNB+i2HDHA174umP7PgEdIx2mSsnOmFnhnm4+AyfJB2XoXlxJd4s/2T8f5gvXjyXPcK+j218IxOdTVdTV1soAnneNDHAb4azoM9TkrqOzA5BBhuY49FjTUr5BguOPBbUxqnZ+CK5mey9p1K1NVwkybOSV3RiVt9PlEeWV3CtPb431UgdKyEdo6IyEB4G+D5rKp/SJShrWy2uSNo2AikaQPhsu3rrLHWRPikzpcCD5Ljaj0YxZJp66dg6BzQ79EF8cY8OVgxUxStz/a0+ofTKg5vA9w5utwcf3mdmfwC08/o4ukeexqoZB/Ewt/Va6fgu/QA/wBGZIP4JP1wg6c8DcL1wzTOZv8A2NRn8ysGp9FdE8Ew1dQz+bS78guUmsd1pyTJbKgY6tjz+CtsrrhQn2aispyP43sQbWq9FFUAewrI3d2uI/kStPJ6N73Rvc5jKSbIxhx/UBbKDi+9xe7c5X+Ega/8QtjD6QLzHgSCllH8URb+BQcfJwZemPLn2UvGMYiOR57FYslkqadxFRa6qJuORafxIXpUPpFdt6xaoneMcuPxC2MHpBtbtpaWri8g1w+hQeRBkYdp0OjA66cn/ZXYxE12G+wOZe5vPyH5leyDifhetGJ3wHPSopj+OCpNo+DLgfZhtbyf7OQMP0IQeRxSRNJbE8F22pzuv6qPrMk8jmUbdbgcOnf7jfADr8Nl67JwHw1VDMcE7M9YptQ+uVhTeja3lmmnudREBya+JpH0worzOnggp5DK95lnPOVwz8u5ZUlQ2GnfOTs0bDvK2d+4fHD9wbTvqWz6ohKHBunAyRyz4LkrtXxzNZBA8OYN3OHLKI1tROXOc92S5xzt1Kxzk+//AJQr0UUk8nZwtLnnn/uuitljEREknty9+Nh5KjW2+zSVLhJUAsZ0Z1Pn3Lq6OgbG1rWMDWjkAFl0tDjGy3FPRcvZQY9NSYxstrBTY6K/BRnbZbKGlx0QWYIOWyz4ovBXYqbHRZccCCEcSymRqTI8K+1iiqMarzQjWqYCCQCmFEBTCCQUgoBSCCYKkCoAqoKCeVVQyq5QTymVHKZQTyq5UMquUE8qoKhlVyguAqoKt5VQUF3KZUMplBcyqZUcplBXKKOUQbhERVBEWNNXQw5GrU7uagyVqeI4W1tguFAJGNlqKd8bA47ZIwM46K3NcJpdmns2+HP5rEO5yeaDzW3eiK3uqWVd7qX1Tw0D1eElkfxd7x+i9Dgp4aWnip6eJkUETdMcbG4awdwHRX8JhRUMJpU8JhBDSmlXMJhEW9Kpp8FdwmEFrQO5U7Mdyu4VcIMcwg9FE07T0WVhU0oMJ1HG7mwKzJaqeUYdG0jxC2eEwqOaqeEbTU57Whgd5xhamo9HFllzopjGf7t5H5ru9KqyMHmEHl8/ovpt+xqqhnmQ78QtZP6Na9mexrmO/njx+BXtTaaIgktJwM81y1Jxha6p7tdvmhYBlr3TAh/s5GO8dM9Nu8IPLJuBr7BnTHDKP4X4/ELXTcP3mD+ttsxA6tAd+C9xnvlohp+1fTyA9t2BY6VjHB2Wj7zht7Q8uuFfEtDNXQ0rbfM4zMbIyQSx6HNPUe3k4wdgOm2UHz7pq6N28VTAR10uYsqDiS60+BFdKlvgZSfocr3qtgsdNKIpzHr7SNj2dqAY9Zw1zgTsCds+KxKmx8KSzdjUMo3PLXuw5wOzCA/J6YyMoPDrxf66522SKuMFTpaSx0sDS5p8HAArlqK01d1l1Na/syd345+S+iH8IcDy1kdP6lSyOkMjctm9kOYAS04dzwc4x0KzYLJwu1xgpzTt0CM6Wy4GH+5joc4OEHjVt4adAwNbFpHXPVdFTWQjGQvS57TYaJ4ZUSQwOIyGyT6SRnHU95wrlZa7VbqKasnjc2GFut7muJw3qUHCwWprcbLYRULW9F1NLSWmqo/WoGvewRiQsBJeARkZaCTkjkFap5bNPIxjIqgOc9rBqY4DUSBjPgXNyeXtDBKDTx0wHRZTIQOizxV2YOka6GqYYyWu1Ru5g4xsTnkT5Aq5UVlmpJhFK2btDK6ENDXbvBxgd+TsPyG6DDZH4K81iyY6y1SNa5kVTpL2M1GMgDXkA7nlscnpjPLdRjulnkiZLHHVPiewPa9sL8FpOM/88hk7IKNaphqo272ZzHPiE8rQCdUbCQcZPPPUNcfIHOEnvNmppSyXt4+oe9hDSNIcDnPc4eO++FBcAUgFdj7GenjniB0SNDm554UcboKBSCAKoCKqFUKmFUIKqqoqoKqqiqoKqqoiCWUVEQSyqqCqgnlVyoKuUE8quVDKZQTymVHKZQVyioiDeKjjhpPgiKo0k1XNMSHOw3ubsFjoiCuEwiKKIiICIiB0RERBERACqiICIiCiIiKKcfNERGWwAjB5EYWvj4QtkDSGvrHAjSRJUucD7OjOCcA42yERBlPs1M9rxM+aZj5XTFj37a3ddse7j2e7nz3V39nwtmbJIXTSMa2PXJgk6Xag47e9k5yiIMaqsVBVVT6upjfLJK1rNLnkNaG5xpAxjOd+/A7k/Y1uEegUjQ0h4IDnDOrGev8AC3ywMYREFgcN2qJ5cabtC95l9t59nOPZABA0jAwPPvKu/se3Ya31RmkBmAXOI9knTtnn7R365OcoiorVWuhrDmopxIdIbkvcCQDkZwd9+9Xp6OnnonUkseuBzAwsLiMtGNsg56IigsRWm3wxSxxUrI2SM7N7WEgFunTjn3f8yoss9vjc17abDmuY4OMjyctILTknwb54Gc4CIgS2a3S510jTlhYcOcNs56HvJ35745bKUlpt8pe6Sla4ue95Jc73nYyRvsdhuOXTCIqK09poKfLYqZrWl+stLnObq0lucEkciR49VYh4etNO0Ngo+ya1wc1scsjQCCcEAO8T80RQTbYrWwexRMacEZa9wPdzB6DYdw2GBspVFnt0zQ2SjjLRnA3A5Acgf4W47sAjBREFWwxwQMiiYGRsGGtHRWTzREVXCYRFQUkRRBERBVERFFVEQFVEQEREFVVEQVREQVREQEREH//Z"/>
          <p:cNvSpPr>
            <a:spLocks noChangeAspect="1" noChangeArrowheads="1"/>
          </p:cNvSpPr>
          <p:nvPr/>
        </p:nvSpPr>
        <p:spPr bwMode="auto">
          <a:xfrm>
            <a:off x="77788" y="-7223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/>
          <a:lstStyle/>
          <a:p>
            <a:endParaRPr lang="zh-CN" altLang="en-US" sz="9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46" y="2878974"/>
            <a:ext cx="7660860" cy="36913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55" y="2982101"/>
            <a:ext cx="5314061" cy="342054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749406" y="4908004"/>
            <a:ext cx="3103504" cy="329168"/>
          </a:xfrm>
          <a:prstGeom prst="round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zh-CN" altLang="en-US" sz="1600">
              <a:solidFill>
                <a:srgbClr val="FFFFFF"/>
              </a:solidFill>
              <a:sym typeface="Helvetica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4454524" y="2701621"/>
            <a:ext cx="3282950" cy="727379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4000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  <a:endParaRPr lang="zh-CN" altLang="en-US" sz="3600" b="1" dirty="0">
              <a:solidFill>
                <a:srgbClr val="00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A1E8D3-A11C-4504-94AD-47B1B5DE9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2165381"/>
            <a:ext cx="8046720" cy="4477958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A14A029E-E2D7-4662-9CFD-EF08F9C3D793}"/>
              </a:ext>
            </a:extLst>
          </p:cNvPr>
          <p:cNvCxnSpPr/>
          <p:nvPr/>
        </p:nvCxnSpPr>
        <p:spPr>
          <a:xfrm flipH="1" flipV="1">
            <a:off x="7609843" y="3952240"/>
            <a:ext cx="2275837" cy="904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AD92E430-04D5-4A5D-94FA-3F5ABCC4DFB6}"/>
              </a:ext>
            </a:extLst>
          </p:cNvPr>
          <p:cNvSpPr/>
          <p:nvPr/>
        </p:nvSpPr>
        <p:spPr>
          <a:xfrm>
            <a:off x="1742440" y="1092789"/>
            <a:ext cx="9479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有赞平台通知，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2022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月起平台将收取授权技术服务费</a:t>
            </a:r>
            <a:endParaRPr lang="en-US" altLang="zh-CN" dirty="0">
              <a:solidFill>
                <a:srgbClr val="171A1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因此心怡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oms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费用由满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2000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元享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2000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元优惠券，改为满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2000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享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1700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元优惠券</a:t>
            </a:r>
            <a:endParaRPr lang="en-US" altLang="zh-CN" dirty="0">
              <a:solidFill>
                <a:srgbClr val="171A1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商家需支付</a:t>
            </a:r>
            <a:r>
              <a:rPr lang="en-US" altLang="zh-CN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300</a:t>
            </a:r>
            <a:r>
              <a:rPr lang="zh-CN" altLang="en-US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元技术服务费  在有赞平台购买服务时支付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9A02CA-E412-431A-A9AD-0E48D5A1F346}"/>
              </a:ext>
            </a:extLst>
          </p:cNvPr>
          <p:cNvSpPr/>
          <p:nvPr/>
        </p:nvSpPr>
        <p:spPr>
          <a:xfrm>
            <a:off x="1742440" y="446228"/>
            <a:ext cx="5486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有赞平台 心怡</a:t>
            </a:r>
            <a:r>
              <a:rPr lang="en-US" altLang="zh-CN" sz="2400" b="1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OMS</a:t>
            </a:r>
            <a:r>
              <a:rPr lang="zh-CN" altLang="en-US" sz="2400" b="1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技术服务费</a:t>
            </a:r>
            <a:r>
              <a:rPr lang="en-US" altLang="zh-CN" sz="2400" b="1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300</a:t>
            </a:r>
            <a:r>
              <a:rPr lang="zh-CN" altLang="en-US" sz="2400" b="1" dirty="0">
                <a:solidFill>
                  <a:srgbClr val="171A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4327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66"/>
          <p:cNvSpPr/>
          <p:nvPr/>
        </p:nvSpPr>
        <p:spPr>
          <a:xfrm>
            <a:off x="1712714" y="351373"/>
            <a:ext cx="2051844" cy="45692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有赞商品发布</a:t>
            </a:r>
          </a:p>
        </p:txBody>
      </p:sp>
      <p:sp>
        <p:nvSpPr>
          <p:cNvPr id="13" name="Shape 166"/>
          <p:cNvSpPr/>
          <p:nvPr/>
        </p:nvSpPr>
        <p:spPr>
          <a:xfrm>
            <a:off x="895114" y="5409664"/>
            <a:ext cx="3687045" cy="355547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20000"/>
              </a:lnSpc>
              <a:defRPr sz="10000" spc="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endParaRPr sz="1800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8900" y="1087172"/>
            <a:ext cx="9550400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路径：微商城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-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发布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sym typeface="Helvetica Neue Medium"/>
              </a:rPr>
              <a:t>商品</a:t>
            </a:r>
          </a:p>
        </p:txBody>
      </p:sp>
      <p:pic>
        <p:nvPicPr>
          <p:cNvPr id="5" name="图形 4" descr="指向右边的反手食指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619" y="1050292"/>
            <a:ext cx="456920" cy="456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" y="1541988"/>
            <a:ext cx="8156727" cy="4608253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4992893" y="3069688"/>
            <a:ext cx="1396755" cy="5204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450722" y="3329927"/>
            <a:ext cx="4571328" cy="933589"/>
          </a:xfrm>
          <a:prstGeom prst="rect">
            <a:avLst/>
          </a:prstGeom>
          <a:noFill/>
          <a:ln w="57150" cap="flat">
            <a:solidFill>
              <a:srgbClr val="FF1223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①选择“海淘商品”</a:t>
            </a:r>
            <a:endParaRPr lang="en-US" altLang="zh-CN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②商品分组和商品类目按照提示填写即可</a:t>
            </a:r>
            <a:endParaRPr lang="en-US" altLang="zh-CN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68207" y="6074538"/>
            <a:ext cx="4571328" cy="471924"/>
          </a:xfrm>
          <a:prstGeom prst="rect">
            <a:avLst/>
          </a:prstGeom>
          <a:noFill/>
          <a:ln w="5715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有赞平台问题，请联系有赞客服</a:t>
            </a:r>
            <a:endParaRPr lang="en-US" altLang="zh-CN" sz="1600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24350;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4166</TotalTime>
  <Words>2167</Words>
  <Application>Microsoft Office PowerPoint</Application>
  <PresentationFormat>宽屏</PresentationFormat>
  <Paragraphs>206</Paragraphs>
  <Slides>40</Slides>
  <Notes>5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Alibaba PuHuiTi</vt:lpstr>
      <vt:lpstr>Microsoft YaHei UI</vt:lpstr>
      <vt:lpstr>等线</vt:lpstr>
      <vt:lpstr>等线 Light</vt:lpstr>
      <vt:lpstr>微软雅黑</vt:lpstr>
      <vt:lpstr>微软雅黑</vt:lpstr>
      <vt:lpstr>微软雅黑 Light</vt:lpstr>
      <vt:lpstr>Arial</vt:lpstr>
      <vt:lpstr>webwppDefTheme</vt:lpstr>
      <vt:lpstr>Office 主题​​</vt:lpstr>
      <vt:lpstr>Presentation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wb776070</dc:creator>
  <cp:lastModifiedBy>曹海林</cp:lastModifiedBy>
  <cp:revision>6</cp:revision>
  <dcterms:created xsi:type="dcterms:W3CDTF">2021-04-13T07:05:48Z</dcterms:created>
  <dcterms:modified xsi:type="dcterms:W3CDTF">2023-01-09T06:26:35Z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</Properties>
</file>