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0" r:id="rId2"/>
    <p:sldId id="256" r:id="rId3"/>
    <p:sldId id="283" r:id="rId4"/>
    <p:sldId id="257" r:id="rId5"/>
    <p:sldId id="258" r:id="rId6"/>
    <p:sldId id="259" r:id="rId7"/>
    <p:sldId id="260" r:id="rId8"/>
    <p:sldId id="261" r:id="rId9"/>
    <p:sldId id="263" r:id="rId10"/>
    <p:sldId id="284" r:id="rId11"/>
    <p:sldId id="266" r:id="rId12"/>
    <p:sldId id="264" r:id="rId13"/>
    <p:sldId id="265" r:id="rId14"/>
    <p:sldId id="268" r:id="rId15"/>
    <p:sldId id="269" r:id="rId16"/>
    <p:sldId id="270" r:id="rId17"/>
    <p:sldId id="272" r:id="rId18"/>
    <p:sldId id="271" r:id="rId19"/>
    <p:sldId id="285" r:id="rId20"/>
    <p:sldId id="273" r:id="rId21"/>
    <p:sldId id="275" r:id="rId22"/>
    <p:sldId id="274" r:id="rId23"/>
    <p:sldId id="276" r:id="rId24"/>
    <p:sldId id="279" r:id="rId25"/>
    <p:sldId id="277" r:id="rId26"/>
    <p:sldId id="278" r:id="rId27"/>
    <p:sldId id="281" r:id="rId28"/>
    <p:sldId id="282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6B95"/>
    <a:srgbClr val="09A0DD"/>
    <a:srgbClr val="FB056E"/>
    <a:srgbClr val="294D8F"/>
    <a:srgbClr val="1DD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3963" autoAdjust="0"/>
  </p:normalViewPr>
  <p:slideViewPr>
    <p:cSldViewPr snapToGrid="0">
      <p:cViewPr varScale="1">
        <p:scale>
          <a:sx n="69" d="100"/>
          <a:sy n="69" d="100"/>
        </p:scale>
        <p:origin x="5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6DFC5-577D-4678-9081-05036A0F1E2B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217A6-79E3-4954-927C-87B56F0E8B5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1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17A6-79E3-4954-927C-87B56F0E8B5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474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17A6-79E3-4954-927C-87B56F0E8B5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821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17A6-79E3-4954-927C-87B56F0E8B5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50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17A6-79E3-4954-927C-87B56F0E8B5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580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17A6-79E3-4954-927C-87B56F0E8B5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383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217A6-79E3-4954-927C-87B56F0E8B5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40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15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08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920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31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901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90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425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70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936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352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99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D2C65-911C-4DFB-851E-04229504AB17}" type="datetimeFigureOut">
              <a:rPr lang="zh-CN" altLang="en-US" smtClean="0"/>
              <a:t>2020/9/10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38496-EEAA-49FC-A60B-58CCF9D693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72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"/>
          <a:stretch/>
        </p:blipFill>
        <p:spPr>
          <a:xfrm>
            <a:off x="1" y="0"/>
            <a:ext cx="12185374" cy="647037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32996" y="2573467"/>
            <a:ext cx="5068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新手商家开店</a:t>
            </a:r>
            <a:r>
              <a:rPr lang="en-US" altLang="zh-CN" sz="4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——</a:t>
            </a:r>
          </a:p>
          <a:p>
            <a:r>
              <a:rPr lang="zh-CN" altLang="en-US" sz="4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应用市场解决方案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2" y="-268355"/>
            <a:ext cx="1669773" cy="16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91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0" y="-9237"/>
            <a:ext cx="12205250" cy="5190836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1656080" y="4374597"/>
            <a:ext cx="2783840" cy="2464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518400" y="4298522"/>
            <a:ext cx="2783840" cy="2464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617" y="337929"/>
            <a:ext cx="795293" cy="79513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2650836" y="2548232"/>
            <a:ext cx="4017819" cy="0"/>
          </a:xfrm>
          <a:prstGeom prst="line">
            <a:avLst/>
          </a:prstGeom>
          <a:ln w="19050"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937776" y="1697419"/>
            <a:ext cx="736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店铺管理化繁为简，快捷管理不出错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656080" y="2656388"/>
            <a:ext cx="7474226" cy="119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使用有赞店铺管理工具一键搬家铺货，智能打单发货，</a:t>
            </a:r>
            <a:endParaRPr lang="en-US" altLang="zh-CN" sz="2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从琐事中解放人力，让新店订单跑起来</a:t>
            </a:r>
          </a:p>
        </p:txBody>
      </p:sp>
    </p:spTree>
    <p:extLst>
      <p:ext uri="{BB962C8B-B14F-4D97-AF65-F5344CB8AC3E}">
        <p14:creationId xmlns:p14="http://schemas.microsoft.com/office/powerpoint/2010/main" val="394879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"/>
          <a:stretch/>
        </p:blipFill>
        <p:spPr>
          <a:xfrm>
            <a:off x="-92766" y="0"/>
            <a:ext cx="12284766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18067" y="2247646"/>
            <a:ext cx="736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店铺管理化繁为简，快捷管理不出错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312504" y="3429000"/>
            <a:ext cx="7474226" cy="119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使用有赞店铺管理工具一键搬家铺货，智能打单发货，</a:t>
            </a:r>
            <a:endParaRPr lang="en-US" altLang="zh-CN" sz="2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从琐事中解放人力，让新店订单跑起来</a:t>
            </a:r>
          </a:p>
        </p:txBody>
      </p:sp>
      <p:sp>
        <p:nvSpPr>
          <p:cNvPr id="7" name="矩形 6"/>
          <p:cNvSpPr/>
          <p:nvPr/>
        </p:nvSpPr>
        <p:spPr>
          <a:xfrm>
            <a:off x="2669410" y="3161814"/>
            <a:ext cx="6370982" cy="45719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82" y="526773"/>
            <a:ext cx="795293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879931"/>
          </a:xfrm>
          <a:prstGeom prst="rect">
            <a:avLst/>
          </a:prstGeom>
          <a:solidFill>
            <a:srgbClr val="5A6B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27600" y="558800"/>
            <a:ext cx="305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店铺管理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3501002" y="1429854"/>
            <a:ext cx="5293360" cy="1036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52960" y="1493153"/>
            <a:ext cx="4989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      一键上架商品   评价</a:t>
            </a:r>
            <a:r>
              <a:rPr lang="en-US" altLang="zh-CN" sz="2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&amp;</a:t>
            </a:r>
            <a:r>
              <a:rPr lang="zh-CN" altLang="en-US" sz="2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热文同步</a:t>
            </a:r>
          </a:p>
        </p:txBody>
      </p:sp>
      <p:sp>
        <p:nvSpPr>
          <p:cNvPr id="9" name="矩形 8"/>
          <p:cNvSpPr/>
          <p:nvPr/>
        </p:nvSpPr>
        <p:spPr>
          <a:xfrm>
            <a:off x="1073426" y="2827643"/>
            <a:ext cx="4552122" cy="22313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768548" y="2778991"/>
            <a:ext cx="4500217" cy="22800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26438" y="2500845"/>
            <a:ext cx="772272" cy="717039"/>
          </a:xfrm>
          <a:prstGeom prst="ellipse">
            <a:avLst/>
          </a:prstGeom>
          <a:solidFill>
            <a:schemeClr val="bg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前</a:t>
            </a:r>
          </a:p>
        </p:txBody>
      </p:sp>
      <p:sp>
        <p:nvSpPr>
          <p:cNvPr id="12" name="椭圆 11"/>
          <p:cNvSpPr/>
          <p:nvPr/>
        </p:nvSpPr>
        <p:spPr>
          <a:xfrm>
            <a:off x="6499083" y="2517138"/>
            <a:ext cx="771939" cy="741446"/>
          </a:xfrm>
          <a:prstGeom prst="ellipse">
            <a:avLst/>
          </a:prstGeom>
          <a:solidFill>
            <a:schemeClr val="accent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后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576566" y="3158026"/>
            <a:ext cx="38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新店开张，搬家耗时耗力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91477" y="3722351"/>
            <a:ext cx="397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新店筹备，光铺货就用了</a:t>
            </a:r>
            <a:r>
              <a:rPr lang="en-US" altLang="zh-CN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2</a:t>
            </a:r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天，只上了几十款商品</a:t>
            </a:r>
            <a:r>
              <a:rPr lang="en-US" altLang="zh-CN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…</a:t>
            </a:r>
            <a:endParaRPr lang="zh-CN" altLang="en-US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240103" y="3081544"/>
            <a:ext cx="38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一键整店铺货，评价、热文同步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200346" y="3673699"/>
            <a:ext cx="397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一小时完成商品铺货，老店新开历史评价</a:t>
            </a:r>
            <a:r>
              <a:rPr lang="en-US" altLang="zh-CN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热文均可导入，增加用户信任感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608" y="220663"/>
            <a:ext cx="750957" cy="6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92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318" t="1022" r="459"/>
          <a:stretch/>
        </p:blipFill>
        <p:spPr>
          <a:xfrm>
            <a:off x="0" y="0"/>
            <a:ext cx="12135678" cy="57747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72222" y="5943536"/>
            <a:ext cx="1798320" cy="441511"/>
          </a:xfrm>
          <a:prstGeom prst="rect">
            <a:avLst/>
          </a:prstGeom>
          <a:solidFill>
            <a:srgbClr val="09A0D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430" y="5943536"/>
            <a:ext cx="385447" cy="38544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84583" y="5973087"/>
            <a:ext cx="118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推荐工具</a:t>
            </a:r>
          </a:p>
        </p:txBody>
      </p:sp>
      <p:sp>
        <p:nvSpPr>
          <p:cNvPr id="9" name="矩形 8"/>
          <p:cNvSpPr/>
          <p:nvPr/>
        </p:nvSpPr>
        <p:spPr>
          <a:xfrm>
            <a:off x="4265132" y="5951939"/>
            <a:ext cx="5852904" cy="411628"/>
          </a:xfrm>
          <a:prstGeom prst="rect">
            <a:avLst/>
          </a:prstGeom>
          <a:noFill/>
          <a:ln w="19050">
            <a:solidFill>
              <a:srgbClr val="1DD6E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使用路径：有赞店铺后台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应用市场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爱铺货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妙手搬家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宝贝助手</a:t>
            </a:r>
          </a:p>
        </p:txBody>
      </p:sp>
    </p:spTree>
    <p:extLst>
      <p:ext uri="{BB962C8B-B14F-4D97-AF65-F5344CB8AC3E}">
        <p14:creationId xmlns:p14="http://schemas.microsoft.com/office/powerpoint/2010/main" val="1215084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" y="0"/>
            <a:ext cx="11939437" cy="669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42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523" t="587" r="468"/>
          <a:stretch/>
        </p:blipFill>
        <p:spPr>
          <a:xfrm>
            <a:off x="99393" y="0"/>
            <a:ext cx="11926956" cy="673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80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914"/>
            <a:ext cx="12277791" cy="68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65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879931"/>
          </a:xfrm>
          <a:prstGeom prst="rect">
            <a:avLst/>
          </a:prstGeom>
          <a:solidFill>
            <a:srgbClr val="5A6B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27600" y="558800"/>
            <a:ext cx="305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店铺管理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3501002" y="1429854"/>
            <a:ext cx="5293360" cy="1036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52960" y="1493153"/>
            <a:ext cx="4989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       清晰管理订单   高效打单发货        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608" y="220663"/>
            <a:ext cx="750957" cy="66647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073425" y="3039625"/>
            <a:ext cx="4399279" cy="21883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576566" y="3370008"/>
            <a:ext cx="38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订单筛选繁琐，发货慢 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391477" y="3934333"/>
            <a:ext cx="397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订单逐个识别打印，影响发货时间，处理低效易出错</a:t>
            </a:r>
          </a:p>
        </p:txBody>
      </p:sp>
      <p:sp>
        <p:nvSpPr>
          <p:cNvPr id="22" name="矩形 21"/>
          <p:cNvSpPr/>
          <p:nvPr/>
        </p:nvSpPr>
        <p:spPr>
          <a:xfrm>
            <a:off x="6937515" y="2989215"/>
            <a:ext cx="4271615" cy="22387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312991" y="3291768"/>
            <a:ext cx="38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 批量订单一键打印  火速发货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273234" y="3883923"/>
            <a:ext cx="397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主流快递全部支持，多店订单批量打印，精准高效发货</a:t>
            </a:r>
          </a:p>
        </p:txBody>
      </p:sp>
      <p:sp>
        <p:nvSpPr>
          <p:cNvPr id="26" name="椭圆 25"/>
          <p:cNvSpPr/>
          <p:nvPr/>
        </p:nvSpPr>
        <p:spPr>
          <a:xfrm>
            <a:off x="790822" y="2668581"/>
            <a:ext cx="785744" cy="766161"/>
          </a:xfrm>
          <a:prstGeom prst="ellipse">
            <a:avLst/>
          </a:prstGeom>
          <a:solidFill>
            <a:schemeClr val="bg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前</a:t>
            </a:r>
          </a:p>
        </p:txBody>
      </p:sp>
      <p:sp>
        <p:nvSpPr>
          <p:cNvPr id="27" name="椭圆 26"/>
          <p:cNvSpPr/>
          <p:nvPr/>
        </p:nvSpPr>
        <p:spPr>
          <a:xfrm>
            <a:off x="6633929" y="2687651"/>
            <a:ext cx="860176" cy="747091"/>
          </a:xfrm>
          <a:prstGeom prst="ellipse">
            <a:avLst/>
          </a:prstGeom>
          <a:solidFill>
            <a:schemeClr val="accent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后</a:t>
            </a:r>
          </a:p>
        </p:txBody>
      </p:sp>
    </p:spTree>
    <p:extLst>
      <p:ext uri="{BB962C8B-B14F-4D97-AF65-F5344CB8AC3E}">
        <p14:creationId xmlns:p14="http://schemas.microsoft.com/office/powerpoint/2010/main" val="827721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5252" y="1"/>
            <a:ext cx="2077278" cy="506895"/>
          </a:xfrm>
          <a:prstGeom prst="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打单发货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822935" y="1007695"/>
            <a:ext cx="5321284" cy="4220284"/>
            <a:chOff x="675861" y="944219"/>
            <a:chExt cx="5674139" cy="4349491"/>
          </a:xfrm>
        </p:grpSpPr>
        <p:sp>
          <p:nvSpPr>
            <p:cNvPr id="5" name="圆角矩形 4"/>
            <p:cNvSpPr/>
            <p:nvPr/>
          </p:nvSpPr>
          <p:spPr>
            <a:xfrm>
              <a:off x="675861" y="944219"/>
              <a:ext cx="1639956" cy="623515"/>
            </a:xfrm>
            <a:prstGeom prst="roundRect">
              <a:avLst/>
            </a:prstGeom>
            <a:solidFill>
              <a:srgbClr val="5A6B95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快捷筛单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2519680" y="944219"/>
              <a:ext cx="3830320" cy="62351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下单时间、商品数量、订单编号等多维度筛选、任意组合</a:t>
              </a:r>
            </a:p>
          </p:txBody>
        </p:sp>
        <p:sp>
          <p:nvSpPr>
            <p:cNvPr id="10" name="下箭头 9"/>
            <p:cNvSpPr/>
            <p:nvPr/>
          </p:nvSpPr>
          <p:spPr>
            <a:xfrm>
              <a:off x="1368839" y="1646144"/>
              <a:ext cx="254000" cy="44704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675861" y="2150390"/>
              <a:ext cx="1639956" cy="612250"/>
            </a:xfrm>
            <a:prstGeom prst="roundRect">
              <a:avLst/>
            </a:prstGeom>
            <a:solidFill>
              <a:srgbClr val="5A6B95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打印模板 </a:t>
              </a:r>
              <a:endParaRPr lang="en-US" altLang="zh-CN" dirty="0"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  <a:p>
              <a:pPr algn="ctr"/>
              <a:r>
                <a:rPr lang="zh-CN" altLang="en-US" dirty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自定义设置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2519680" y="2129407"/>
              <a:ext cx="3830320" cy="69132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模板布局自定义、纸张多规格支持、支持打印商品图片、二维码等</a:t>
              </a:r>
            </a:p>
          </p:txBody>
        </p:sp>
        <p:sp>
          <p:nvSpPr>
            <p:cNvPr id="13" name="下箭头 12"/>
            <p:cNvSpPr/>
            <p:nvPr/>
          </p:nvSpPr>
          <p:spPr>
            <a:xfrm>
              <a:off x="1368839" y="2836406"/>
              <a:ext cx="254000" cy="44704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675861" y="3310832"/>
              <a:ext cx="1639956" cy="701260"/>
            </a:xfrm>
            <a:prstGeom prst="roundRect">
              <a:avLst/>
            </a:prstGeom>
            <a:solidFill>
              <a:srgbClr val="5A6B95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支持主流电子面单</a:t>
              </a:r>
            </a:p>
          </p:txBody>
        </p:sp>
        <p:sp>
          <p:nvSpPr>
            <p:cNvPr id="15" name="下箭头 14"/>
            <p:cNvSpPr/>
            <p:nvPr/>
          </p:nvSpPr>
          <p:spPr>
            <a:xfrm>
              <a:off x="1368839" y="4078450"/>
              <a:ext cx="254000" cy="447040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675861" y="4581491"/>
              <a:ext cx="1639956" cy="712219"/>
            </a:xfrm>
            <a:prstGeom prst="roundRect">
              <a:avLst/>
            </a:prstGeom>
            <a:solidFill>
              <a:srgbClr val="5A6B95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批量订单一键打印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2519680" y="3343183"/>
              <a:ext cx="3830320" cy="65642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支持菜鸟网点等所有主流电子面单、传统五联单等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2519680" y="4581491"/>
              <a:ext cx="3830320" cy="6380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多店铺单号共享，一键高效同步订单、批量打印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888" y="360860"/>
            <a:ext cx="3068576" cy="15604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320" y="2152367"/>
            <a:ext cx="2640158" cy="175145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888" y="4062518"/>
            <a:ext cx="3125567" cy="167756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716" y="5392908"/>
            <a:ext cx="5115503" cy="34717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368839" y="6079389"/>
            <a:ext cx="1798320" cy="562154"/>
          </a:xfrm>
          <a:prstGeom prst="rect">
            <a:avLst/>
          </a:prstGeom>
          <a:solidFill>
            <a:srgbClr val="09A0D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44" y="6148484"/>
            <a:ext cx="385447" cy="385447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981201" y="6175899"/>
            <a:ext cx="118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推荐工具</a:t>
            </a:r>
          </a:p>
        </p:txBody>
      </p:sp>
      <p:sp>
        <p:nvSpPr>
          <p:cNvPr id="27" name="矩形 26"/>
          <p:cNvSpPr/>
          <p:nvPr/>
        </p:nvSpPr>
        <p:spPr>
          <a:xfrm>
            <a:off x="3161749" y="6087792"/>
            <a:ext cx="7734972" cy="553752"/>
          </a:xfrm>
          <a:prstGeom prst="rect">
            <a:avLst/>
          </a:prstGeom>
          <a:noFill/>
          <a:ln w="19050">
            <a:solidFill>
              <a:srgbClr val="1DD6E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使用路径：有赞店铺后台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应用市场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风火递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快递助手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我打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批量打单发货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灵通打单</a:t>
            </a:r>
            <a:endParaRPr lang="en-US" altLang="zh-CN" sz="1600" dirty="0">
              <a:solidFill>
                <a:schemeClr val="tx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           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有赞店铺后台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订单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批量发货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3751" y="169909"/>
            <a:ext cx="682841" cy="67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40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0" y="-9237"/>
            <a:ext cx="12205250" cy="5190836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1656080" y="4374597"/>
            <a:ext cx="2783840" cy="2464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518400" y="4298522"/>
            <a:ext cx="2783840" cy="2464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617" y="337929"/>
            <a:ext cx="795293" cy="79513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2650836" y="2548232"/>
            <a:ext cx="4017819" cy="0"/>
          </a:xfrm>
          <a:prstGeom prst="line">
            <a:avLst/>
          </a:prstGeom>
          <a:ln w="19050"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656080" y="1738322"/>
            <a:ext cx="9500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  玩转私域流量，新店吸粉不再难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46098" y="2741888"/>
            <a:ext cx="7474226" cy="1781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使用有赞应用市场营销工具，最大限度拓展流量，</a:t>
            </a:r>
            <a:endParaRPr lang="en-US" altLang="zh-CN" sz="2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让新店低成本摆脱门庭冷落的困境</a:t>
            </a:r>
            <a:endParaRPr lang="en-US" altLang="zh-CN" sz="2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>
              <a:lnSpc>
                <a:spcPts val="4600"/>
              </a:lnSpc>
            </a:pPr>
            <a:endParaRPr lang="zh-CN" altLang="en-US" sz="2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013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703445" y="0"/>
            <a:ext cx="6211956" cy="99391"/>
          </a:xfrm>
          <a:prstGeom prst="round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4046663" y="49695"/>
            <a:ext cx="3525520" cy="672769"/>
          </a:xfrm>
          <a:prstGeom prst="round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</a:t>
            </a:r>
            <a:r>
              <a:rPr lang="zh-CN" altLang="en-US" sz="2000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新手商家痛点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580640" y="1270684"/>
            <a:ext cx="7369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新手开店 如何快速完成从店铺搭建、拓展客源到完成交易，商品发货？</a:t>
            </a:r>
          </a:p>
        </p:txBody>
      </p:sp>
      <p:sp>
        <p:nvSpPr>
          <p:cNvPr id="7" name="矩形 6"/>
          <p:cNvSpPr/>
          <p:nvPr/>
        </p:nvSpPr>
        <p:spPr>
          <a:xfrm>
            <a:off x="824947" y="2411536"/>
            <a:ext cx="2812333" cy="1621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419600" y="2411536"/>
            <a:ext cx="3037840" cy="1621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219440" y="2391256"/>
            <a:ext cx="2915920" cy="16422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44880" y="2607739"/>
            <a:ext cx="271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商家痛点：</a:t>
            </a:r>
            <a:endParaRPr lang="en-US" altLang="zh-CN" sz="16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endParaRPr lang="en-US" altLang="zh-CN" sz="16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美工能力弱，店铺装修  耗时好力，整体风格不佳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51845" y="2560808"/>
            <a:ext cx="2712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商家痛点：</a:t>
            </a:r>
            <a:endParaRPr lang="en-US" altLang="zh-CN" sz="16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endParaRPr lang="en-US" altLang="zh-CN" sz="16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商品管理工作繁杂，从上架商品到打单发货，处理费时易出错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331200" y="2560808"/>
            <a:ext cx="271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商家痛点：</a:t>
            </a:r>
            <a:endParaRPr lang="en-US" altLang="zh-CN" sz="16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endParaRPr lang="en-US" altLang="zh-CN" sz="16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新店开展，客源缺失，急需吸引客流到店</a:t>
            </a:r>
          </a:p>
        </p:txBody>
      </p:sp>
      <p:sp>
        <p:nvSpPr>
          <p:cNvPr id="13" name="矩形 12"/>
          <p:cNvSpPr/>
          <p:nvPr/>
        </p:nvSpPr>
        <p:spPr>
          <a:xfrm>
            <a:off x="824946" y="4229722"/>
            <a:ext cx="2812333" cy="2140597"/>
          </a:xfrm>
          <a:prstGeom prst="rect">
            <a:avLst/>
          </a:prstGeom>
          <a:solidFill>
            <a:srgbClr val="294D8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419600" y="4229722"/>
            <a:ext cx="3037840" cy="2140597"/>
          </a:xfrm>
          <a:prstGeom prst="rect">
            <a:avLst/>
          </a:prstGeom>
          <a:solidFill>
            <a:srgbClr val="294D8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239761" y="4250004"/>
            <a:ext cx="2895599" cy="2120316"/>
          </a:xfrm>
          <a:prstGeom prst="rect">
            <a:avLst/>
          </a:prstGeom>
          <a:solidFill>
            <a:srgbClr val="294D8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970279" y="4448387"/>
            <a:ext cx="27127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有赞应用市场方案：</a:t>
            </a:r>
            <a:endParaRPr lang="en-US" altLang="zh-CN" sz="1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设计工具：智能图片处理、图文视频轻松剪辑</a:t>
            </a:r>
            <a:endParaRPr lang="en-US" altLang="zh-CN" sz="1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>
              <a:lnSpc>
                <a:spcPts val="1200"/>
              </a:lnSpc>
            </a:pPr>
            <a:endParaRPr lang="en-US" altLang="zh-CN" sz="1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模板工具：海量主题模板，按商品类目精准匹配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651845" y="4400549"/>
            <a:ext cx="271272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有赞应用市场方案：</a:t>
            </a:r>
            <a:endParaRPr lang="en-US" altLang="zh-CN" sz="1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搬家工具：全面支持商品复制、积分打通、评价导入</a:t>
            </a:r>
            <a:endParaRPr lang="en-US" altLang="zh-CN" sz="1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>
              <a:lnSpc>
                <a:spcPts val="1200"/>
              </a:lnSpc>
            </a:pPr>
            <a:endParaRPr lang="en-US" altLang="zh-CN" sz="1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打单发货工具：主流面单支持、高效筛单、批量打单发货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422640" y="4400549"/>
            <a:ext cx="2712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有赞应用市场方案：</a:t>
            </a:r>
            <a:endParaRPr lang="en-US" altLang="zh-CN" sz="1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营销工具：吸粉引流、老客带新，流量合作相互倒流，各式营销玩法获客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360" y="99391"/>
            <a:ext cx="721208" cy="7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00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"/>
          <a:stretch/>
        </p:blipFill>
        <p:spPr>
          <a:xfrm>
            <a:off x="-92766" y="0"/>
            <a:ext cx="12284766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2828" y="2355573"/>
            <a:ext cx="9500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  玩转私域流量，新店吸粉不再难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272208" y="3383279"/>
            <a:ext cx="7474226" cy="1781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使用有赞应用市场营销工具，最大限度拓展流量，</a:t>
            </a:r>
            <a:endParaRPr lang="en-US" altLang="zh-CN" sz="2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让新店低成本摆脱门庭冷落的困境</a:t>
            </a:r>
            <a:endParaRPr lang="en-US" altLang="zh-CN" sz="2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pPr>
              <a:lnSpc>
                <a:spcPts val="4600"/>
              </a:lnSpc>
            </a:pPr>
            <a:endParaRPr lang="zh-CN" altLang="en-US" sz="20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99591" y="3138954"/>
            <a:ext cx="6370982" cy="45719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82" y="526773"/>
            <a:ext cx="795293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9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2407920"/>
          </a:xfrm>
          <a:prstGeom prst="rect">
            <a:avLst/>
          </a:prstGeom>
          <a:solidFill>
            <a:srgbClr val="5A6B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27600" y="558800"/>
            <a:ext cx="305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店铺引流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3484880" y="1889760"/>
            <a:ext cx="5293360" cy="1036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36838" y="2007810"/>
            <a:ext cx="4989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        新店流量拓源    让生意跑起来  </a:t>
            </a:r>
          </a:p>
        </p:txBody>
      </p:sp>
      <p:sp>
        <p:nvSpPr>
          <p:cNvPr id="9" name="矩形 8"/>
          <p:cNvSpPr/>
          <p:nvPr/>
        </p:nvSpPr>
        <p:spPr>
          <a:xfrm>
            <a:off x="924339" y="3597965"/>
            <a:ext cx="4611757" cy="2037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719846" y="3597965"/>
            <a:ext cx="4580945" cy="20375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99440" y="3206805"/>
            <a:ext cx="843280" cy="782320"/>
          </a:xfrm>
          <a:prstGeom prst="ellipse">
            <a:avLst/>
          </a:prstGeom>
          <a:solidFill>
            <a:schemeClr val="bg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前</a:t>
            </a:r>
          </a:p>
        </p:txBody>
      </p:sp>
      <p:sp>
        <p:nvSpPr>
          <p:cNvPr id="12" name="椭圆 11"/>
          <p:cNvSpPr/>
          <p:nvPr/>
        </p:nvSpPr>
        <p:spPr>
          <a:xfrm>
            <a:off x="6337189" y="3217738"/>
            <a:ext cx="843280" cy="782320"/>
          </a:xfrm>
          <a:prstGeom prst="ellipse">
            <a:avLst/>
          </a:prstGeom>
          <a:solidFill>
            <a:schemeClr val="accent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后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536810" y="3928348"/>
            <a:ext cx="38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酒香也怕巷子深，新客不进店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61660" y="4580541"/>
            <a:ext cx="397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新店初开，知名度低，缺乏流量支持，客不进店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180469" y="3860653"/>
            <a:ext cx="38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实现自发性传播，小成本轻松获客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140712" y="4492673"/>
            <a:ext cx="3975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使用有赞应用场营销工具，用户主动分享带客，盘活私域流量，客流快速提升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608" y="220663"/>
            <a:ext cx="750957" cy="6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22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5252" y="0"/>
            <a:ext cx="2077278" cy="616225"/>
          </a:xfrm>
          <a:prstGeom prst="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新客拓源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883978" y="843520"/>
            <a:ext cx="49397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免费商品做诱饵     新客下单不犹豫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95" y="2030789"/>
            <a:ext cx="2434385" cy="3577177"/>
          </a:xfrm>
          <a:prstGeom prst="rect">
            <a:avLst/>
          </a:prstGeom>
        </p:spPr>
      </p:pic>
      <p:sp>
        <p:nvSpPr>
          <p:cNvPr id="17" name="右箭头 16"/>
          <p:cNvSpPr/>
          <p:nvPr/>
        </p:nvSpPr>
        <p:spPr>
          <a:xfrm>
            <a:off x="3076770" y="3902118"/>
            <a:ext cx="771037" cy="35662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021" y="1689301"/>
            <a:ext cx="2029237" cy="391516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007086" y="2515243"/>
            <a:ext cx="4403035" cy="2332702"/>
            <a:chOff x="6957391" y="2755675"/>
            <a:chExt cx="4403035" cy="2332702"/>
          </a:xfrm>
        </p:grpSpPr>
        <p:sp>
          <p:nvSpPr>
            <p:cNvPr id="6" name="圆角矩形 5"/>
            <p:cNvSpPr/>
            <p:nvPr/>
          </p:nvSpPr>
          <p:spPr>
            <a:xfrm>
              <a:off x="6957391" y="2755675"/>
              <a:ext cx="1490569" cy="704507"/>
            </a:xfrm>
            <a:prstGeom prst="roundRect">
              <a:avLst/>
            </a:prstGeom>
            <a:noFill/>
            <a:ln w="22225">
              <a:solidFill>
                <a:srgbClr val="5A6B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发现活动信息</a:t>
              </a: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9612135" y="2755675"/>
              <a:ext cx="1748291" cy="672154"/>
            </a:xfrm>
            <a:prstGeom prst="roundRect">
              <a:avLst/>
            </a:prstGeom>
            <a:noFill/>
            <a:ln w="22225">
              <a:solidFill>
                <a:srgbClr val="5A6B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免费领刺激选购</a:t>
              </a:r>
            </a:p>
          </p:txBody>
        </p:sp>
        <p:sp>
          <p:nvSpPr>
            <p:cNvPr id="8" name="右箭头 7"/>
            <p:cNvSpPr/>
            <p:nvPr/>
          </p:nvSpPr>
          <p:spPr>
            <a:xfrm>
              <a:off x="8562891" y="2964626"/>
              <a:ext cx="949178" cy="278463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下箭头 8"/>
            <p:cNvSpPr/>
            <p:nvPr/>
          </p:nvSpPr>
          <p:spPr>
            <a:xfrm>
              <a:off x="10437396" y="3540757"/>
              <a:ext cx="330039" cy="787379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9675369" y="4383870"/>
              <a:ext cx="1685057" cy="704507"/>
            </a:xfrm>
            <a:prstGeom prst="roundRect">
              <a:avLst/>
            </a:prstGeom>
            <a:noFill/>
            <a:ln w="22225">
              <a:solidFill>
                <a:srgbClr val="5A6B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完成下单</a:t>
              </a:r>
            </a:p>
          </p:txBody>
        </p:sp>
        <p:sp>
          <p:nvSpPr>
            <p:cNvPr id="11" name="左箭头 10"/>
            <p:cNvSpPr/>
            <p:nvPr/>
          </p:nvSpPr>
          <p:spPr>
            <a:xfrm>
              <a:off x="8622131" y="4601693"/>
              <a:ext cx="932759" cy="268861"/>
            </a:xfrm>
            <a:prstGeom prst="lef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7011082" y="4383870"/>
              <a:ext cx="1490570" cy="704507"/>
            </a:xfrm>
            <a:prstGeom prst="roundRect">
              <a:avLst/>
            </a:prstGeom>
            <a:noFill/>
            <a:ln w="22225">
              <a:solidFill>
                <a:srgbClr val="5A6B9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赠品与订单一起发货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716162" y="3753151"/>
              <a:ext cx="2489541" cy="349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新客下单转化</a:t>
              </a:r>
              <a:r>
                <a:rPr lang="en-US" altLang="zh-CN" dirty="0">
                  <a:solidFill>
                    <a:srgbClr val="FF0000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40%+</a:t>
              </a:r>
              <a:endParaRPr lang="zh-CN" altLang="en-US" dirty="0">
                <a:solidFill>
                  <a:srgbClr val="FF0000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984021" y="5723814"/>
            <a:ext cx="247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接收到活动信息</a:t>
            </a:r>
            <a:endParaRPr lang="zh-CN" altLang="en-US" sz="1600" dirty="0">
              <a:solidFill>
                <a:srgbClr val="FF0000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95552" y="5723814"/>
            <a:ext cx="247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领取资格 进店选购</a:t>
            </a:r>
            <a:endParaRPr lang="zh-CN" altLang="en-US" sz="1600" dirty="0">
              <a:solidFill>
                <a:srgbClr val="FF0000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77" y="1681136"/>
            <a:ext cx="389409" cy="389409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7579500" y="1732561"/>
            <a:ext cx="248954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7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四步完成进店下单</a:t>
            </a:r>
            <a:endParaRPr lang="zh-CN" altLang="en-US" sz="1700" dirty="0">
              <a:solidFill>
                <a:srgbClr val="FF0000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007089" y="5129610"/>
            <a:ext cx="1595164" cy="439786"/>
          </a:xfrm>
          <a:prstGeom prst="rect">
            <a:avLst/>
          </a:prstGeom>
          <a:solidFill>
            <a:srgbClr val="09A0D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56" y="5146547"/>
            <a:ext cx="358609" cy="358609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444665" y="5170846"/>
            <a:ext cx="109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推荐工具</a:t>
            </a:r>
          </a:p>
        </p:txBody>
      </p:sp>
      <p:sp>
        <p:nvSpPr>
          <p:cNvPr id="30" name="矩形 29"/>
          <p:cNvSpPr/>
          <p:nvPr/>
        </p:nvSpPr>
        <p:spPr>
          <a:xfrm>
            <a:off x="7007086" y="5577978"/>
            <a:ext cx="4522303" cy="553752"/>
          </a:xfrm>
          <a:prstGeom prst="rect">
            <a:avLst/>
          </a:prstGeom>
          <a:noFill/>
          <a:ln w="19050">
            <a:solidFill>
              <a:srgbClr val="1DD6E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使用路径：有赞店铺后台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应用市场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新人免费领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25966" y="6353281"/>
            <a:ext cx="563450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00" dirty="0">
                <a:solidFill>
                  <a:srgbClr val="FF0000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*数据来源于实际使用的店铺案例，不同类别商家使用的效果可能存在差异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7968" y="218661"/>
            <a:ext cx="682841" cy="62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41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角矩形 46"/>
          <p:cNvSpPr/>
          <p:nvPr/>
        </p:nvSpPr>
        <p:spPr>
          <a:xfrm>
            <a:off x="11029623" y="2836655"/>
            <a:ext cx="807882" cy="501418"/>
          </a:xfrm>
          <a:prstGeom prst="roundRect">
            <a:avLst/>
          </a:prstGeom>
          <a:solidFill>
            <a:srgbClr val="5A6B95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75252" y="0"/>
            <a:ext cx="2077278" cy="616225"/>
          </a:xfrm>
          <a:prstGeom prst="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新客拓源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4142755" y="719545"/>
            <a:ext cx="49397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形成利益刺激传递链  持续分享裂变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491266" y="4620386"/>
            <a:ext cx="1068956" cy="489010"/>
          </a:xfrm>
          <a:prstGeom prst="roundRect">
            <a:avLst/>
          </a:prstGeom>
          <a:solidFill>
            <a:srgbClr val="5A6B95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9621"/>
          <a:stretch/>
        </p:blipFill>
        <p:spPr>
          <a:xfrm>
            <a:off x="2260143" y="1490792"/>
            <a:ext cx="2206432" cy="4388095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 flipH="1" flipV="1">
            <a:off x="1735514" y="3031508"/>
            <a:ext cx="956321" cy="60752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537982" y="2756539"/>
            <a:ext cx="116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最初仅可解锁一个红包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3363359" y="2720052"/>
            <a:ext cx="1489228" cy="6319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903869" y="2534628"/>
            <a:ext cx="964664" cy="501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分享解锁更多红包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1619117" y="4611584"/>
            <a:ext cx="1221187" cy="2244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90742" y="4620386"/>
            <a:ext cx="1068956" cy="501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分享越多</a:t>
            </a:r>
            <a:endParaRPr lang="en-US" altLang="zh-CN" sz="14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红包越多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423310" y="2756539"/>
            <a:ext cx="1266251" cy="489010"/>
          </a:xfrm>
          <a:prstGeom prst="roundRect">
            <a:avLst/>
          </a:prstGeom>
          <a:noFill/>
          <a:ln w="19050">
            <a:solidFill>
              <a:srgbClr val="5A6B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5002607" y="4334998"/>
            <a:ext cx="963111" cy="501418"/>
          </a:xfrm>
          <a:prstGeom prst="roundRect">
            <a:avLst/>
          </a:prstGeom>
          <a:noFill/>
          <a:ln w="19050">
            <a:solidFill>
              <a:srgbClr val="5A6B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/>
          <p:cNvCxnSpPr/>
          <p:nvPr/>
        </p:nvCxnSpPr>
        <p:spPr>
          <a:xfrm>
            <a:off x="3432922" y="4576630"/>
            <a:ext cx="1419666" cy="46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4930994" y="4464107"/>
            <a:ext cx="1110094" cy="294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红包分享链</a:t>
            </a:r>
          </a:p>
        </p:txBody>
      </p:sp>
      <p:sp>
        <p:nvSpPr>
          <p:cNvPr id="30" name="圆角矩形 29"/>
          <p:cNvSpPr/>
          <p:nvPr/>
        </p:nvSpPr>
        <p:spPr>
          <a:xfrm>
            <a:off x="4903869" y="2530090"/>
            <a:ext cx="872276" cy="501418"/>
          </a:xfrm>
          <a:prstGeom prst="roundRect">
            <a:avLst/>
          </a:prstGeom>
          <a:noFill/>
          <a:ln w="19050">
            <a:solidFill>
              <a:srgbClr val="5A6B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460" y="1416135"/>
            <a:ext cx="3025183" cy="4560216"/>
          </a:xfrm>
          <a:prstGeom prst="rect">
            <a:avLst/>
          </a:prstGeom>
        </p:spPr>
      </p:pic>
      <p:cxnSp>
        <p:nvCxnSpPr>
          <p:cNvPr id="36" name="直接连接符 35"/>
          <p:cNvCxnSpPr/>
          <p:nvPr/>
        </p:nvCxnSpPr>
        <p:spPr>
          <a:xfrm>
            <a:off x="6249317" y="2106638"/>
            <a:ext cx="22274" cy="3608362"/>
          </a:xfrm>
          <a:prstGeom prst="line">
            <a:avLst/>
          </a:prstGeom>
          <a:ln w="28575" cmpd="thickThin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flipH="1" flipV="1">
            <a:off x="7490840" y="4815127"/>
            <a:ext cx="864704" cy="5014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6552770" y="4627565"/>
            <a:ext cx="1110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好友领券</a:t>
            </a:r>
          </a:p>
        </p:txBody>
      </p:sp>
      <p:sp>
        <p:nvSpPr>
          <p:cNvPr id="43" name="圆角矩形 42"/>
          <p:cNvSpPr/>
          <p:nvPr/>
        </p:nvSpPr>
        <p:spPr>
          <a:xfrm>
            <a:off x="6489539" y="4521926"/>
            <a:ext cx="963111" cy="501418"/>
          </a:xfrm>
          <a:prstGeom prst="roundRect">
            <a:avLst/>
          </a:prstGeom>
          <a:noFill/>
          <a:ln w="19050">
            <a:solidFill>
              <a:srgbClr val="5A6B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箭头连接符 44"/>
          <p:cNvCxnSpPr/>
          <p:nvPr/>
        </p:nvCxnSpPr>
        <p:spPr>
          <a:xfrm flipV="1">
            <a:off x="9790043" y="3110948"/>
            <a:ext cx="1172818" cy="6062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>
            <a:off x="10969536" y="2957059"/>
            <a:ext cx="11100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我也得券</a:t>
            </a:r>
          </a:p>
        </p:txBody>
      </p:sp>
      <p:sp>
        <p:nvSpPr>
          <p:cNvPr id="48" name="椭圆 47"/>
          <p:cNvSpPr/>
          <p:nvPr/>
        </p:nvSpPr>
        <p:spPr>
          <a:xfrm>
            <a:off x="1030850" y="1361746"/>
            <a:ext cx="843280" cy="782320"/>
          </a:xfrm>
          <a:prstGeom prst="ellipse">
            <a:avLst/>
          </a:prstGeom>
          <a:solidFill>
            <a:srgbClr val="C0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红包</a:t>
            </a:r>
          </a:p>
        </p:txBody>
      </p:sp>
      <p:sp>
        <p:nvSpPr>
          <p:cNvPr id="49" name="椭圆 48"/>
          <p:cNvSpPr/>
          <p:nvPr/>
        </p:nvSpPr>
        <p:spPr>
          <a:xfrm>
            <a:off x="6549454" y="1403613"/>
            <a:ext cx="843280" cy="782320"/>
          </a:xfrm>
          <a:prstGeom prst="ellipse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礼券</a:t>
            </a:r>
          </a:p>
        </p:txBody>
      </p:sp>
      <p:sp>
        <p:nvSpPr>
          <p:cNvPr id="51" name="矩形 50"/>
          <p:cNvSpPr/>
          <p:nvPr/>
        </p:nvSpPr>
        <p:spPr>
          <a:xfrm>
            <a:off x="2710619" y="6079389"/>
            <a:ext cx="1798320" cy="465842"/>
          </a:xfrm>
          <a:prstGeom prst="rect">
            <a:avLst/>
          </a:prstGeom>
          <a:solidFill>
            <a:srgbClr val="09A0D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24" y="6119586"/>
            <a:ext cx="385447" cy="385447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3322981" y="6135701"/>
            <a:ext cx="118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推荐工具</a:t>
            </a:r>
          </a:p>
        </p:txBody>
      </p:sp>
      <p:sp>
        <p:nvSpPr>
          <p:cNvPr id="54" name="矩形 53"/>
          <p:cNvSpPr/>
          <p:nvPr/>
        </p:nvSpPr>
        <p:spPr>
          <a:xfrm>
            <a:off x="4503530" y="6087792"/>
            <a:ext cx="4998280" cy="457439"/>
          </a:xfrm>
          <a:prstGeom prst="rect">
            <a:avLst/>
          </a:prstGeom>
          <a:noFill/>
          <a:ln w="19050">
            <a:solidFill>
              <a:srgbClr val="1DD6E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使用路径：有赞店铺后台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应用市场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红包墙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邀请有礼</a:t>
            </a: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4664" y="208722"/>
            <a:ext cx="682841" cy="62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80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矩形 94"/>
          <p:cNvSpPr/>
          <p:nvPr/>
        </p:nvSpPr>
        <p:spPr>
          <a:xfrm>
            <a:off x="0" y="1494934"/>
            <a:ext cx="12192000" cy="47202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3292503" y="2630554"/>
            <a:ext cx="0" cy="265691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3282343" y="2620615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292282" y="5287469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866199" y="1879139"/>
            <a:ext cx="16565" cy="15456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862886" y="1879139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882764" y="3418121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4564712" y="2651943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882764" y="2458203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4882764" y="2936000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7443745" y="1806719"/>
            <a:ext cx="9939" cy="119817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7145571" y="1806719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7158824" y="3004893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7453684" y="2103456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453684" y="2607902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7035948" y="3237564"/>
            <a:ext cx="1632" cy="75917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667" y="6277296"/>
            <a:ext cx="317516" cy="317516"/>
          </a:xfrm>
          <a:prstGeom prst="rect">
            <a:avLst/>
          </a:prstGeom>
        </p:spPr>
      </p:pic>
      <p:cxnSp>
        <p:nvCxnSpPr>
          <p:cNvPr id="42" name="直接连接符 41"/>
          <p:cNvCxnSpPr/>
          <p:nvPr/>
        </p:nvCxnSpPr>
        <p:spPr>
          <a:xfrm>
            <a:off x="7037580" y="3240753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>
            <a:off x="7037580" y="3996743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4773433" y="4784462"/>
            <a:ext cx="9939" cy="1198174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图片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09" y="6296901"/>
            <a:ext cx="317516" cy="3175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cxnSp>
        <p:nvCxnSpPr>
          <p:cNvPr id="56" name="直接连接符 55"/>
          <p:cNvCxnSpPr/>
          <p:nvPr/>
        </p:nvCxnSpPr>
        <p:spPr>
          <a:xfrm>
            <a:off x="4773433" y="4789469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4773433" y="5746271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 flipV="1">
            <a:off x="4505077" y="5277787"/>
            <a:ext cx="516834" cy="277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>
            <a:off x="7006422" y="4814948"/>
            <a:ext cx="0" cy="102377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6714653" y="4819146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6707146" y="5826878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flipV="1">
            <a:off x="7025198" y="5364127"/>
            <a:ext cx="2096600" cy="926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flipV="1">
            <a:off x="9111859" y="4460149"/>
            <a:ext cx="1" cy="90397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/>
          <p:cNvCxnSpPr/>
          <p:nvPr/>
        </p:nvCxnSpPr>
        <p:spPr>
          <a:xfrm flipV="1">
            <a:off x="4256598" y="4461198"/>
            <a:ext cx="4865200" cy="9157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箭头连接符 79"/>
          <p:cNvCxnSpPr/>
          <p:nvPr/>
        </p:nvCxnSpPr>
        <p:spPr>
          <a:xfrm flipV="1">
            <a:off x="4256598" y="3231223"/>
            <a:ext cx="0" cy="1247647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/>
          <p:nvPr/>
        </p:nvCxnSpPr>
        <p:spPr>
          <a:xfrm>
            <a:off x="6183889" y="3424747"/>
            <a:ext cx="841309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 89"/>
          <p:cNvSpPr/>
          <p:nvPr/>
        </p:nvSpPr>
        <p:spPr>
          <a:xfrm>
            <a:off x="775252" y="0"/>
            <a:ext cx="2077278" cy="616225"/>
          </a:xfrm>
          <a:prstGeom prst="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新客拓源</a:t>
            </a:r>
          </a:p>
        </p:txBody>
      </p:sp>
      <p:pic>
        <p:nvPicPr>
          <p:cNvPr id="91" name="图片 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664" y="208722"/>
            <a:ext cx="682841" cy="624859"/>
          </a:xfrm>
          <a:prstGeom prst="rect">
            <a:avLst/>
          </a:prstGeom>
        </p:spPr>
      </p:pic>
      <p:cxnSp>
        <p:nvCxnSpPr>
          <p:cNvPr id="92" name="直接连接符 91"/>
          <p:cNvCxnSpPr/>
          <p:nvPr/>
        </p:nvCxnSpPr>
        <p:spPr>
          <a:xfrm>
            <a:off x="2984169" y="4069473"/>
            <a:ext cx="29817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本框 93"/>
          <p:cNvSpPr txBox="1"/>
          <p:nvPr/>
        </p:nvSpPr>
        <p:spPr>
          <a:xfrm>
            <a:off x="3580517" y="829749"/>
            <a:ext cx="55351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根据店铺情况  选择应用拉新活动的推广方式</a:t>
            </a:r>
          </a:p>
        </p:txBody>
      </p:sp>
      <p:sp>
        <p:nvSpPr>
          <p:cNvPr id="96" name="矩形 95"/>
          <p:cNvSpPr/>
          <p:nvPr/>
        </p:nvSpPr>
        <p:spPr>
          <a:xfrm>
            <a:off x="1998981" y="3904580"/>
            <a:ext cx="1023289" cy="338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021235" y="3894706"/>
            <a:ext cx="1240513" cy="34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门店情况</a:t>
            </a:r>
          </a:p>
        </p:txBody>
      </p:sp>
      <p:pic>
        <p:nvPicPr>
          <p:cNvPr id="97" name="图片 9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058" y="5758254"/>
            <a:ext cx="296749" cy="243758"/>
          </a:xfrm>
          <a:prstGeom prst="rect">
            <a:avLst/>
          </a:prstGeom>
        </p:spPr>
      </p:pic>
      <p:pic>
        <p:nvPicPr>
          <p:cNvPr id="99" name="图片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773" y="4165262"/>
            <a:ext cx="344519" cy="282997"/>
          </a:xfrm>
          <a:prstGeom prst="rect">
            <a:avLst/>
          </a:prstGeom>
        </p:spPr>
      </p:pic>
      <p:sp>
        <p:nvSpPr>
          <p:cNvPr id="100" name="矩形 99"/>
          <p:cNvSpPr/>
          <p:nvPr/>
        </p:nvSpPr>
        <p:spPr>
          <a:xfrm>
            <a:off x="3549265" y="2461277"/>
            <a:ext cx="1023289" cy="338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90677" y="2470809"/>
            <a:ext cx="197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线上商城</a:t>
            </a:r>
          </a:p>
        </p:txBody>
      </p:sp>
      <p:sp>
        <p:nvSpPr>
          <p:cNvPr id="101" name="矩形 100"/>
          <p:cNvSpPr/>
          <p:nvPr/>
        </p:nvSpPr>
        <p:spPr>
          <a:xfrm>
            <a:off x="3544738" y="5108510"/>
            <a:ext cx="1023289" cy="338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60860" y="5134314"/>
            <a:ext cx="197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线下门店</a:t>
            </a:r>
          </a:p>
        </p:txBody>
      </p:sp>
      <p:sp>
        <p:nvSpPr>
          <p:cNvPr id="105" name="矩形 104"/>
          <p:cNvSpPr/>
          <p:nvPr/>
        </p:nvSpPr>
        <p:spPr>
          <a:xfrm>
            <a:off x="7636119" y="5168251"/>
            <a:ext cx="1123324" cy="2944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矩形 105"/>
          <p:cNvSpPr/>
          <p:nvPr/>
        </p:nvSpPr>
        <p:spPr>
          <a:xfrm>
            <a:off x="5285924" y="1684368"/>
            <a:ext cx="1150658" cy="3480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285924" y="1700455"/>
            <a:ext cx="1395528" cy="350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朋友圈推广</a:t>
            </a:r>
          </a:p>
        </p:txBody>
      </p:sp>
      <p:sp>
        <p:nvSpPr>
          <p:cNvPr id="107" name="矩形 106"/>
          <p:cNvSpPr/>
          <p:nvPr/>
        </p:nvSpPr>
        <p:spPr>
          <a:xfrm flipV="1">
            <a:off x="5300446" y="2250496"/>
            <a:ext cx="1540326" cy="357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263764" y="2279841"/>
            <a:ext cx="197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公众号消息推送</a:t>
            </a:r>
          </a:p>
        </p:txBody>
      </p:sp>
      <p:sp>
        <p:nvSpPr>
          <p:cNvPr id="108" name="矩形 107"/>
          <p:cNvSpPr/>
          <p:nvPr/>
        </p:nvSpPr>
        <p:spPr>
          <a:xfrm>
            <a:off x="5297721" y="2757922"/>
            <a:ext cx="1023289" cy="338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307735" y="2753497"/>
            <a:ext cx="1395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私信触达</a:t>
            </a:r>
          </a:p>
        </p:txBody>
      </p:sp>
      <p:sp>
        <p:nvSpPr>
          <p:cNvPr id="109" name="矩形 108"/>
          <p:cNvSpPr/>
          <p:nvPr/>
        </p:nvSpPr>
        <p:spPr>
          <a:xfrm>
            <a:off x="5301589" y="3211228"/>
            <a:ext cx="1023289" cy="338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275011" y="3221681"/>
            <a:ext cx="1189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商城透出</a:t>
            </a:r>
          </a:p>
        </p:txBody>
      </p:sp>
      <p:sp>
        <p:nvSpPr>
          <p:cNvPr id="113" name="矩形 112"/>
          <p:cNvSpPr/>
          <p:nvPr/>
        </p:nvSpPr>
        <p:spPr>
          <a:xfrm>
            <a:off x="7764941" y="1925371"/>
            <a:ext cx="1023289" cy="338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7824745" y="1910509"/>
            <a:ext cx="197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活动海报</a:t>
            </a:r>
          </a:p>
        </p:txBody>
      </p:sp>
      <p:sp>
        <p:nvSpPr>
          <p:cNvPr id="114" name="矩形 113"/>
          <p:cNvSpPr/>
          <p:nvPr/>
        </p:nvSpPr>
        <p:spPr>
          <a:xfrm>
            <a:off x="7773175" y="2458203"/>
            <a:ext cx="1023289" cy="338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7824745" y="2435949"/>
            <a:ext cx="197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活动链接</a:t>
            </a:r>
          </a:p>
        </p:txBody>
      </p:sp>
      <p:sp>
        <p:nvSpPr>
          <p:cNvPr id="115" name="矩形 114"/>
          <p:cNvSpPr/>
          <p:nvPr/>
        </p:nvSpPr>
        <p:spPr>
          <a:xfrm>
            <a:off x="7343290" y="3119006"/>
            <a:ext cx="1364710" cy="3370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7401854" y="3110491"/>
            <a:ext cx="197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活动</a:t>
            </a:r>
            <a:r>
              <a:rPr lang="en-US" altLang="zh-CN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banner</a:t>
            </a:r>
            <a:endParaRPr lang="zh-CN" altLang="en-US" sz="1600" dirty="0">
              <a:solidFill>
                <a:schemeClr val="bg1"/>
              </a:solidFill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7357460" y="3797239"/>
            <a:ext cx="1023289" cy="338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/>
        </p:nvSpPr>
        <p:spPr>
          <a:xfrm>
            <a:off x="7407242" y="3802845"/>
            <a:ext cx="1965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活动弹窗</a:t>
            </a:r>
          </a:p>
        </p:txBody>
      </p:sp>
      <p:sp>
        <p:nvSpPr>
          <p:cNvPr id="117" name="矩形 116"/>
          <p:cNvSpPr/>
          <p:nvPr/>
        </p:nvSpPr>
        <p:spPr>
          <a:xfrm>
            <a:off x="5081547" y="4626059"/>
            <a:ext cx="894520" cy="3555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5126492" y="4623106"/>
            <a:ext cx="954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进出口</a:t>
            </a:r>
          </a:p>
        </p:txBody>
      </p:sp>
      <p:sp>
        <p:nvSpPr>
          <p:cNvPr id="118" name="矩形 117"/>
          <p:cNvSpPr/>
          <p:nvPr/>
        </p:nvSpPr>
        <p:spPr>
          <a:xfrm>
            <a:off x="5081548" y="5091318"/>
            <a:ext cx="894520" cy="3557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5138475" y="5107186"/>
            <a:ext cx="954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收银台</a:t>
            </a:r>
          </a:p>
        </p:txBody>
      </p:sp>
      <p:sp>
        <p:nvSpPr>
          <p:cNvPr id="119" name="矩形 118"/>
          <p:cNvSpPr/>
          <p:nvPr/>
        </p:nvSpPr>
        <p:spPr>
          <a:xfrm>
            <a:off x="5089152" y="5575978"/>
            <a:ext cx="1450131" cy="3679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文本框 60"/>
          <p:cNvSpPr txBox="1"/>
          <p:nvPr/>
        </p:nvSpPr>
        <p:spPr>
          <a:xfrm>
            <a:off x="5011972" y="5598073"/>
            <a:ext cx="1647320" cy="345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其他人流密集处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7599239" y="5134314"/>
            <a:ext cx="1278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二维码引流</a:t>
            </a:r>
          </a:p>
        </p:txBody>
      </p:sp>
    </p:spTree>
    <p:extLst>
      <p:ext uri="{BB962C8B-B14F-4D97-AF65-F5344CB8AC3E}">
        <p14:creationId xmlns:p14="http://schemas.microsoft.com/office/powerpoint/2010/main" val="1706719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5252" y="0"/>
            <a:ext cx="2077278" cy="616225"/>
          </a:xfrm>
          <a:prstGeom prst="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玩转流量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17235" y="692675"/>
            <a:ext cx="4989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任选海量爆文     病毒式传播打造爆款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1319090" y="1748844"/>
            <a:ext cx="858024" cy="9940"/>
          </a:xfrm>
          <a:prstGeom prst="line">
            <a:avLst/>
          </a:prstGeom>
          <a:ln w="15875">
            <a:solidFill>
              <a:srgbClr val="5A6B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92" y="2187715"/>
            <a:ext cx="4111304" cy="3059523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2563768" y="2896455"/>
            <a:ext cx="465260" cy="34521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029028" y="2822611"/>
            <a:ext cx="1838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文库类型丰富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4826892" y="1471848"/>
            <a:ext cx="1838740" cy="497175"/>
          </a:xfrm>
          <a:prstGeom prst="roundRect">
            <a:avLst/>
          </a:prstGeom>
          <a:noFill/>
          <a:ln w="22225">
            <a:solidFill>
              <a:srgbClr val="5A6B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选择植入商品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2191801" y="1476679"/>
            <a:ext cx="1838740" cy="497456"/>
          </a:xfrm>
          <a:prstGeom prst="roundRect">
            <a:avLst/>
          </a:prstGeom>
          <a:noFill/>
          <a:ln w="22225">
            <a:solidFill>
              <a:srgbClr val="5A6B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搜索目标爆文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5" b="2610"/>
          <a:stretch/>
        </p:blipFill>
        <p:spPr>
          <a:xfrm>
            <a:off x="5890935" y="2346852"/>
            <a:ext cx="3260794" cy="349327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9" b="-4058"/>
          <a:stretch/>
        </p:blipFill>
        <p:spPr>
          <a:xfrm>
            <a:off x="9181954" y="2346851"/>
            <a:ext cx="2218228" cy="4445959"/>
          </a:xfrm>
          <a:prstGeom prst="rect">
            <a:avLst/>
          </a:prstGeom>
        </p:spPr>
      </p:pic>
      <p:cxnSp>
        <p:nvCxnSpPr>
          <p:cNvPr id="26" name="直接箭头连接符 25"/>
          <p:cNvCxnSpPr/>
          <p:nvPr/>
        </p:nvCxnSpPr>
        <p:spPr>
          <a:xfrm flipH="1">
            <a:off x="8706678" y="6440557"/>
            <a:ext cx="445051" cy="0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7810831" y="6286668"/>
            <a:ext cx="151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商品植入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6682969" y="1720437"/>
            <a:ext cx="761447" cy="4970"/>
          </a:xfrm>
          <a:prstGeom prst="line">
            <a:avLst/>
          </a:prstGeom>
          <a:ln w="15875">
            <a:solidFill>
              <a:srgbClr val="5A6B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6155623" y="3130388"/>
            <a:ext cx="465260" cy="34521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6669070" y="2976499"/>
            <a:ext cx="1513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勾选商品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7454355" y="1471849"/>
            <a:ext cx="1888426" cy="497175"/>
          </a:xfrm>
          <a:prstGeom prst="roundRect">
            <a:avLst/>
          </a:prstGeom>
          <a:noFill/>
          <a:ln w="22225">
            <a:solidFill>
              <a:srgbClr val="5A6B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爆文信息流带货</a:t>
            </a:r>
          </a:p>
        </p:txBody>
      </p:sp>
      <p:cxnSp>
        <p:nvCxnSpPr>
          <p:cNvPr id="37" name="直接连接符 36"/>
          <p:cNvCxnSpPr/>
          <p:nvPr/>
        </p:nvCxnSpPr>
        <p:spPr>
          <a:xfrm>
            <a:off x="4033191" y="1741403"/>
            <a:ext cx="761447" cy="4970"/>
          </a:xfrm>
          <a:prstGeom prst="line">
            <a:avLst/>
          </a:prstGeom>
          <a:ln w="15875">
            <a:solidFill>
              <a:srgbClr val="5A6B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9333452" y="1710495"/>
            <a:ext cx="858024" cy="9940"/>
          </a:xfrm>
          <a:prstGeom prst="line">
            <a:avLst/>
          </a:prstGeom>
          <a:ln w="15875">
            <a:solidFill>
              <a:srgbClr val="5A6B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矩形 38"/>
          <p:cNvSpPr/>
          <p:nvPr/>
        </p:nvSpPr>
        <p:spPr>
          <a:xfrm>
            <a:off x="961998" y="5571384"/>
            <a:ext cx="1598869" cy="450614"/>
          </a:xfrm>
          <a:prstGeom prst="rect">
            <a:avLst/>
          </a:prstGeom>
          <a:solidFill>
            <a:srgbClr val="09A0D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22" y="5571384"/>
            <a:ext cx="363285" cy="363285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397240" y="5590681"/>
            <a:ext cx="118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推荐工具</a:t>
            </a:r>
          </a:p>
        </p:txBody>
      </p:sp>
      <p:sp>
        <p:nvSpPr>
          <p:cNvPr id="42" name="矩形 41"/>
          <p:cNvSpPr/>
          <p:nvPr/>
        </p:nvSpPr>
        <p:spPr>
          <a:xfrm>
            <a:off x="961998" y="6025157"/>
            <a:ext cx="4525731" cy="467373"/>
          </a:xfrm>
          <a:prstGeom prst="rect">
            <a:avLst/>
          </a:prstGeom>
          <a:noFill/>
          <a:ln w="19050">
            <a:solidFill>
              <a:srgbClr val="1DD6E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使用路径：有赞店铺后台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应用市场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微信引流宝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4664" y="208722"/>
            <a:ext cx="682841" cy="62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29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5252" y="0"/>
            <a:ext cx="2077278" cy="616225"/>
          </a:xfrm>
          <a:prstGeom prst="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玩转流量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43401" y="782125"/>
            <a:ext cx="4989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突破私域限制  商家抱团倒流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60" y="1689652"/>
            <a:ext cx="4657002" cy="47164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27" y="1709530"/>
            <a:ext cx="389409" cy="3894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文本框 7"/>
          <p:cNvSpPr txBox="1"/>
          <p:nvPr/>
        </p:nvSpPr>
        <p:spPr>
          <a:xfrm>
            <a:off x="7022805" y="1729607"/>
            <a:ext cx="4154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同使用广告联盟的商家，实现广告互投：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430619" y="2613991"/>
            <a:ext cx="1649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在有赞应用市场购买广告联盟</a:t>
            </a:r>
          </a:p>
        </p:txBody>
      </p:sp>
      <p:sp>
        <p:nvSpPr>
          <p:cNvPr id="10" name="右箭头 9"/>
          <p:cNvSpPr/>
          <p:nvPr/>
        </p:nvSpPr>
        <p:spPr>
          <a:xfrm>
            <a:off x="8065606" y="2751193"/>
            <a:ext cx="477079" cy="278296"/>
          </a:xfrm>
          <a:prstGeom prst="rightArrow">
            <a:avLst/>
          </a:prstGeom>
          <a:solidFill>
            <a:schemeClr val="accent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413476" y="2490879"/>
            <a:ext cx="1520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选择投放商品（默认抽取销量</a:t>
            </a:r>
            <a:r>
              <a:rPr lang="en-US" altLang="zh-CN" sz="16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TOP3)</a:t>
            </a:r>
            <a:endParaRPr lang="zh-CN" altLang="en-US" sz="1600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9884468" y="2749247"/>
            <a:ext cx="477079" cy="278296"/>
          </a:xfrm>
          <a:prstGeom prst="rightArrow">
            <a:avLst/>
          </a:prstGeom>
          <a:solidFill>
            <a:schemeClr val="accent1">
              <a:lumMod val="7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396334" y="2592773"/>
            <a:ext cx="1008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广告自动投放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619" y="3390722"/>
            <a:ext cx="5146461" cy="1019038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7744064" y="4593959"/>
            <a:ext cx="2519569" cy="465173"/>
          </a:xfrm>
          <a:prstGeom prst="roundRect">
            <a:avLst/>
          </a:prstGeom>
          <a:noFill/>
          <a:ln w="22225">
            <a:solidFill>
              <a:srgbClr val="5A6B9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积分调控，流量公平互导</a:t>
            </a:r>
          </a:p>
        </p:txBody>
      </p:sp>
      <p:sp>
        <p:nvSpPr>
          <p:cNvPr id="17" name="矩形 16"/>
          <p:cNvSpPr/>
          <p:nvPr/>
        </p:nvSpPr>
        <p:spPr>
          <a:xfrm>
            <a:off x="6743251" y="5332844"/>
            <a:ext cx="1598869" cy="450614"/>
          </a:xfrm>
          <a:prstGeom prst="rect">
            <a:avLst/>
          </a:prstGeom>
          <a:solidFill>
            <a:srgbClr val="09A0D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875" y="5332844"/>
            <a:ext cx="363285" cy="36328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178493" y="5352141"/>
            <a:ext cx="118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推荐工具</a:t>
            </a:r>
          </a:p>
        </p:txBody>
      </p:sp>
      <p:sp>
        <p:nvSpPr>
          <p:cNvPr id="20" name="矩形 19"/>
          <p:cNvSpPr/>
          <p:nvPr/>
        </p:nvSpPr>
        <p:spPr>
          <a:xfrm>
            <a:off x="6743251" y="5786617"/>
            <a:ext cx="4525731" cy="467373"/>
          </a:xfrm>
          <a:prstGeom prst="rect">
            <a:avLst/>
          </a:prstGeom>
          <a:noFill/>
          <a:ln w="19050">
            <a:solidFill>
              <a:srgbClr val="1DD6E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使用路径：有赞店铺后台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应用市场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广告联盟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4664" y="208722"/>
            <a:ext cx="682841" cy="62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50" y="0"/>
            <a:ext cx="12205250" cy="188992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56709" y="474216"/>
            <a:ext cx="6589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有赞应用市场</a:t>
            </a:r>
            <a:endParaRPr lang="en-US" altLang="zh-CN" sz="2800" dirty="0" smtClean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        ——</a:t>
            </a:r>
            <a:r>
              <a:rPr lang="zh-CN" altLang="en-US" sz="2800" dirty="0" smtClean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发现属于你的最佳应用</a:t>
            </a:r>
            <a:endParaRPr lang="zh-CN" altLang="en-US" sz="2800" dirty="0">
              <a:solidFill>
                <a:schemeClr val="bg1"/>
              </a:solidFill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617" y="337929"/>
            <a:ext cx="795293" cy="79513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775253" y="2206487"/>
            <a:ext cx="3349486" cy="28922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27" y="2447763"/>
            <a:ext cx="398822" cy="39292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77109" y="2948120"/>
            <a:ext cx="129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400+</a:t>
            </a:r>
            <a:r>
              <a:rPr lang="zh-CN" altLang="en-US" sz="16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精品上架应用</a:t>
            </a:r>
            <a:endParaRPr lang="zh-CN" altLang="en-US" sz="16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22" y="2447763"/>
            <a:ext cx="458361" cy="45836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449997" y="2948120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30+</a:t>
            </a:r>
            <a:r>
              <a:rPr lang="zh-CN" altLang="en-US" sz="16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类目</a:t>
            </a:r>
            <a:endParaRPr lang="en-US" altLang="zh-CN" sz="16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 algn="ctr"/>
            <a:r>
              <a:rPr lang="zh-CN" altLang="en-US" sz="16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上架应用类型</a:t>
            </a:r>
            <a:endParaRPr lang="zh-CN" altLang="en-US" sz="16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27" y="3742082"/>
            <a:ext cx="474214" cy="44527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9" y="3647757"/>
            <a:ext cx="588671" cy="58867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427052" y="4260603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10W+</a:t>
            </a:r>
            <a:r>
              <a:rPr lang="zh-CN" altLang="en-US" sz="16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优质</a:t>
            </a:r>
            <a:endParaRPr lang="en-US" altLang="zh-CN" sz="16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 algn="ctr"/>
            <a:r>
              <a:rPr lang="zh-CN" altLang="en-US" sz="16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活跃商家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59088" y="4284778"/>
            <a:ext cx="148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50+</a:t>
            </a:r>
            <a:r>
              <a:rPr lang="zh-CN" altLang="en-US" sz="16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新需求</a:t>
            </a:r>
            <a:endParaRPr lang="en-US" altLang="zh-CN" sz="16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 algn="ctr"/>
            <a:r>
              <a:rPr lang="zh-CN" altLang="en-US" sz="16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每月服务商家</a:t>
            </a:r>
            <a:endParaRPr lang="en-US" altLang="zh-CN" sz="16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 algn="ctr"/>
            <a:endParaRPr lang="zh-CN" altLang="en-US" sz="16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5136397" y="2121274"/>
            <a:ext cx="6487602" cy="44131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730555" y="2527719"/>
            <a:ext cx="705897" cy="625942"/>
          </a:xfrm>
          <a:prstGeom prst="ellipse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94" y="2644227"/>
            <a:ext cx="346589" cy="34658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321935" y="3237761"/>
            <a:ext cx="171363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</a:t>
            </a:r>
            <a:r>
              <a:rPr lang="zh-CN" altLang="en-US" sz="15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营销管理</a:t>
            </a:r>
            <a:endParaRPr lang="en-US" altLang="zh-CN" sz="1500" b="1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>
              <a:lnSpc>
                <a:spcPts val="600"/>
              </a:lnSpc>
            </a:pPr>
            <a:endParaRPr lang="en-US" altLang="zh-CN" sz="14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3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互动营销 渠道投放 吸粉引流 群发工具 互动游戏 促销工具 公众号管理</a:t>
            </a:r>
            <a:endParaRPr lang="zh-CN" altLang="en-US" sz="13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309742" y="2504550"/>
            <a:ext cx="766779" cy="649111"/>
            <a:chOff x="7339680" y="2527719"/>
            <a:chExt cx="705897" cy="625942"/>
          </a:xfrm>
        </p:grpSpPr>
        <p:sp>
          <p:nvSpPr>
            <p:cNvPr id="24" name="椭圆 23"/>
            <p:cNvSpPr/>
            <p:nvPr/>
          </p:nvSpPr>
          <p:spPr>
            <a:xfrm>
              <a:off x="7339680" y="2527719"/>
              <a:ext cx="705897" cy="625942"/>
            </a:xfrm>
            <a:prstGeom prst="ellipse">
              <a:avLst/>
            </a:prstGeom>
            <a:solidFill>
              <a:schemeClr val="accent1">
                <a:lumMod val="75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862" y="2676943"/>
              <a:ext cx="349445" cy="349445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6952762" y="3240507"/>
            <a:ext cx="171363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</a:t>
            </a:r>
            <a:r>
              <a:rPr lang="zh-CN" altLang="en-US" sz="15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店铺管理</a:t>
            </a:r>
            <a:endParaRPr lang="en-US" altLang="zh-CN" sz="1500" b="1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>
              <a:lnSpc>
                <a:spcPts val="600"/>
              </a:lnSpc>
            </a:pPr>
            <a:endParaRPr lang="en-US" altLang="zh-CN" sz="14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3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商品管理 打单发货</a:t>
            </a:r>
            <a:endParaRPr lang="en-US" altLang="zh-CN" sz="13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3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客户管理 折扣改价 订单管理 电商</a:t>
            </a:r>
            <a:r>
              <a:rPr lang="en-US" altLang="zh-CN" sz="13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ERP </a:t>
            </a:r>
            <a:r>
              <a:rPr lang="zh-CN" altLang="en-US" sz="13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跨</a:t>
            </a:r>
            <a:r>
              <a:rPr lang="zh-CN" altLang="en-US" sz="13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境服务</a:t>
            </a:r>
            <a:endParaRPr lang="zh-CN" altLang="en-US" sz="13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986140" y="2527719"/>
            <a:ext cx="705897" cy="625942"/>
            <a:chOff x="8967508" y="2497039"/>
            <a:chExt cx="705897" cy="625942"/>
          </a:xfrm>
        </p:grpSpPr>
        <p:sp>
          <p:nvSpPr>
            <p:cNvPr id="25" name="椭圆 24"/>
            <p:cNvSpPr/>
            <p:nvPr/>
          </p:nvSpPr>
          <p:spPr>
            <a:xfrm>
              <a:off x="8967508" y="2497039"/>
              <a:ext cx="705897" cy="625942"/>
            </a:xfrm>
            <a:prstGeom prst="ellipse">
              <a:avLst/>
            </a:prstGeom>
            <a:solidFill>
              <a:schemeClr val="accent1">
                <a:lumMod val="75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8713" y="2638267"/>
              <a:ext cx="343485" cy="343485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/>
        </p:nvSpPr>
        <p:spPr>
          <a:xfrm>
            <a:off x="8565981" y="3248634"/>
            <a:ext cx="1507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</a:t>
            </a:r>
            <a:r>
              <a:rPr lang="zh-CN" altLang="en-US" sz="15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门店打通</a:t>
            </a:r>
            <a:endParaRPr lang="en-US" altLang="zh-CN" sz="15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>
              <a:lnSpc>
                <a:spcPts val="600"/>
              </a:lnSpc>
            </a:pPr>
            <a:endParaRPr lang="en-US" altLang="zh-CN" sz="13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3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全渠道管理 门店硬件 票务行业 餐饮行业</a:t>
            </a:r>
            <a:endParaRPr lang="zh-CN" altLang="en-US" sz="13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347011" y="2504550"/>
            <a:ext cx="705897" cy="625942"/>
            <a:chOff x="10518682" y="2504550"/>
            <a:chExt cx="705897" cy="625942"/>
          </a:xfrm>
        </p:grpSpPr>
        <p:sp>
          <p:nvSpPr>
            <p:cNvPr id="26" name="椭圆 25"/>
            <p:cNvSpPr/>
            <p:nvPr/>
          </p:nvSpPr>
          <p:spPr>
            <a:xfrm>
              <a:off x="10518682" y="2504550"/>
              <a:ext cx="705897" cy="625942"/>
            </a:xfrm>
            <a:prstGeom prst="ellipse">
              <a:avLst/>
            </a:prstGeom>
            <a:solidFill>
              <a:schemeClr val="accent1">
                <a:lumMod val="75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7277" y="2677683"/>
              <a:ext cx="348705" cy="348705"/>
            </a:xfrm>
            <a:prstGeom prst="rect">
              <a:avLst/>
            </a:prstGeom>
          </p:spPr>
        </p:pic>
      </p:grpSp>
      <p:sp>
        <p:nvSpPr>
          <p:cNvPr id="35" name="文本框 34"/>
          <p:cNvSpPr txBox="1"/>
          <p:nvPr/>
        </p:nvSpPr>
        <p:spPr>
          <a:xfrm>
            <a:off x="9985293" y="3248634"/>
            <a:ext cx="1405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</a:t>
            </a:r>
            <a:r>
              <a:rPr lang="zh-CN" altLang="en-US" sz="15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装修市场</a:t>
            </a:r>
            <a:endParaRPr lang="en-US" altLang="zh-CN" sz="1500" b="1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>
              <a:lnSpc>
                <a:spcPts val="600"/>
              </a:lnSpc>
            </a:pPr>
            <a:endParaRPr lang="en-US" altLang="zh-CN" sz="13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3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设计工具 设计定制 视频定制 主图水印</a:t>
            </a:r>
            <a:endParaRPr lang="zh-CN" altLang="en-US" sz="13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0390939" y="4625866"/>
            <a:ext cx="705897" cy="625942"/>
          </a:xfrm>
          <a:prstGeom prst="ellipse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9026333" y="4625866"/>
            <a:ext cx="705897" cy="625942"/>
          </a:xfrm>
          <a:prstGeom prst="ellipse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方正兰亭粗黑简体" panose="02000000000000000000" pitchFamily="2" charset="-122"/>
              <a:ea typeface="方正兰亭粗黑简体" panose="02000000000000000000" pitchFamily="2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736426" y="4653575"/>
            <a:ext cx="705897" cy="625942"/>
            <a:chOff x="5713150" y="4505798"/>
            <a:chExt cx="705897" cy="625942"/>
          </a:xfrm>
        </p:grpSpPr>
        <p:sp>
          <p:nvSpPr>
            <p:cNvPr id="36" name="椭圆 35"/>
            <p:cNvSpPr/>
            <p:nvPr/>
          </p:nvSpPr>
          <p:spPr>
            <a:xfrm>
              <a:off x="5713150" y="4505798"/>
              <a:ext cx="705897" cy="625942"/>
            </a:xfrm>
            <a:prstGeom prst="ellipse">
              <a:avLst/>
            </a:prstGeom>
            <a:solidFill>
              <a:schemeClr val="accent1">
                <a:lumMod val="75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9069" y="4615327"/>
              <a:ext cx="460093" cy="460093"/>
            </a:xfrm>
            <a:prstGeom prst="rect">
              <a:avLst/>
            </a:prstGeom>
          </p:spPr>
        </p:pic>
      </p:grpSp>
      <p:sp>
        <p:nvSpPr>
          <p:cNvPr id="42" name="文本框 41"/>
          <p:cNvSpPr txBox="1"/>
          <p:nvPr/>
        </p:nvSpPr>
        <p:spPr>
          <a:xfrm>
            <a:off x="5394065" y="5373033"/>
            <a:ext cx="1713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</a:t>
            </a:r>
            <a:r>
              <a:rPr lang="zh-CN" altLang="en-US" sz="15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软件定制</a:t>
            </a:r>
            <a:endParaRPr lang="en-US" altLang="zh-CN" sz="14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3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系统打通 营销定制 管理工具 解决方案</a:t>
            </a:r>
            <a:endParaRPr lang="zh-CN" altLang="en-US" sz="13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381379" y="4635588"/>
            <a:ext cx="705897" cy="625942"/>
            <a:chOff x="7381379" y="4515520"/>
            <a:chExt cx="705897" cy="625942"/>
          </a:xfrm>
        </p:grpSpPr>
        <p:sp>
          <p:nvSpPr>
            <p:cNvPr id="37" name="椭圆 36"/>
            <p:cNvSpPr/>
            <p:nvPr/>
          </p:nvSpPr>
          <p:spPr>
            <a:xfrm>
              <a:off x="7381379" y="4515520"/>
              <a:ext cx="705897" cy="625942"/>
            </a:xfrm>
            <a:prstGeom prst="ellipse">
              <a:avLst/>
            </a:prstGeom>
            <a:solidFill>
              <a:schemeClr val="accent1">
                <a:lumMod val="75000"/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endParaRPr>
            </a:p>
          </p:txBody>
        </p:sp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2416" y="4659170"/>
              <a:ext cx="383822" cy="383822"/>
            </a:xfrm>
            <a:prstGeom prst="rect">
              <a:avLst/>
            </a:prstGeom>
          </p:spPr>
        </p:pic>
      </p:grpSp>
      <p:sp>
        <p:nvSpPr>
          <p:cNvPr id="45" name="文本框 44"/>
          <p:cNvSpPr txBox="1"/>
          <p:nvPr/>
        </p:nvSpPr>
        <p:spPr>
          <a:xfrm>
            <a:off x="7035571" y="5355046"/>
            <a:ext cx="1713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</a:t>
            </a:r>
            <a:r>
              <a:rPr lang="zh-CN" altLang="en-US" sz="1500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企业服务</a:t>
            </a:r>
            <a:endParaRPr lang="en-US" altLang="zh-CN" sz="14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3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企业管理 知识产权</a:t>
            </a:r>
            <a:endParaRPr lang="en-US" altLang="zh-CN" sz="1300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3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 智能</a:t>
            </a:r>
            <a:r>
              <a:rPr lang="zh-CN" altLang="en-US" sz="13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客服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673" y="4653575"/>
            <a:ext cx="488237" cy="488237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8596506" y="5326192"/>
            <a:ext cx="171363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</a:t>
            </a:r>
            <a:r>
              <a:rPr lang="zh-CN" altLang="en-US" sz="15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仓储物流</a:t>
            </a:r>
            <a:endParaRPr lang="en-US" altLang="zh-CN" sz="1500" b="1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zh-CN" altLang="en-US" sz="13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仓储管理 同城配送</a:t>
            </a:r>
            <a:endParaRPr lang="zh-CN" altLang="en-US" sz="13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606" y="4728785"/>
            <a:ext cx="413027" cy="413027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10007887" y="5326191"/>
            <a:ext cx="171363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</a:t>
            </a:r>
            <a:r>
              <a:rPr lang="zh-CN" altLang="en-US" sz="15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解决方案</a:t>
            </a:r>
            <a:endParaRPr lang="en-US" altLang="zh-CN" sz="1500" b="1" dirty="0" smtClean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r>
              <a:rPr lang="en-US" altLang="zh-CN" sz="1500" b="1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     </a:t>
            </a:r>
            <a:r>
              <a:rPr lang="en-US" altLang="zh-CN" sz="1500" dirty="0" smtClean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…</a:t>
            </a:r>
            <a:endParaRPr lang="zh-CN" altLang="en-US" sz="13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775253" y="5324121"/>
            <a:ext cx="3349486" cy="1210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1416074" y="5459963"/>
            <a:ext cx="20219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500" b="1" dirty="0" smtClean="0">
                <a:solidFill>
                  <a:srgbClr val="5A6B95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你提需求 我来实现</a:t>
            </a:r>
            <a:endParaRPr lang="zh-CN" altLang="en-US" sz="1500" b="1" dirty="0">
              <a:solidFill>
                <a:srgbClr val="5A6B95"/>
              </a:solidFill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923080" y="5742365"/>
            <a:ext cx="324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</a:rPr>
              <a:t>https://yingyong.youzan.com/demands-center/create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86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0" y="-9237"/>
            <a:ext cx="12205250" cy="519083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02463" y="1717238"/>
            <a:ext cx="9500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拒绝低效美工，享受极致顺滑的全套设计装修体验</a:t>
            </a:r>
          </a:p>
        </p:txBody>
      </p:sp>
      <p:sp>
        <p:nvSpPr>
          <p:cNvPr id="7" name="椭圆 6"/>
          <p:cNvSpPr/>
          <p:nvPr/>
        </p:nvSpPr>
        <p:spPr>
          <a:xfrm>
            <a:off x="1656080" y="4374597"/>
            <a:ext cx="2783840" cy="2464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518400" y="4298522"/>
            <a:ext cx="2783840" cy="246493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617" y="337929"/>
            <a:ext cx="795293" cy="7951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56080" y="2548232"/>
            <a:ext cx="8392542" cy="119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使用有赞应用市场设计</a:t>
            </a:r>
            <a:r>
              <a:rPr lang="en-US" altLang="zh-CN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&amp;</a:t>
            </a: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模板工具，轻松让店铺焕然一新，让每个角落的细节都落在用户的审美上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650836" y="2548232"/>
            <a:ext cx="4017819" cy="0"/>
          </a:xfrm>
          <a:prstGeom prst="line">
            <a:avLst/>
          </a:prstGeom>
          <a:ln w="19050">
            <a:gradFill>
              <a:gsLst>
                <a:gs pos="5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481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"/>
          <a:stretch/>
        </p:blipFill>
        <p:spPr>
          <a:xfrm>
            <a:off x="-92766" y="0"/>
            <a:ext cx="12284766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2828" y="2355573"/>
            <a:ext cx="9500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拒绝低效美工，享受极致顺滑的全套设计装修体验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527313" y="3429000"/>
            <a:ext cx="8392542" cy="119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使用有赞应用市场设计</a:t>
            </a:r>
            <a:r>
              <a:rPr lang="en-US" altLang="zh-CN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&amp;</a:t>
            </a:r>
            <a:r>
              <a:rPr lang="zh-CN" altLang="en-US" sz="2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模板工具，轻松让店铺焕然一新，让每个角落的细节都落在用户的审美上</a:t>
            </a:r>
          </a:p>
        </p:txBody>
      </p:sp>
      <p:sp>
        <p:nvSpPr>
          <p:cNvPr id="7" name="矩形 6"/>
          <p:cNvSpPr/>
          <p:nvPr/>
        </p:nvSpPr>
        <p:spPr>
          <a:xfrm>
            <a:off x="1699591" y="3138954"/>
            <a:ext cx="6370982" cy="45719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6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82" y="295864"/>
            <a:ext cx="795293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0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2407920"/>
          </a:xfrm>
          <a:prstGeom prst="rect">
            <a:avLst/>
          </a:prstGeom>
          <a:solidFill>
            <a:srgbClr val="5A6B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27600" y="558800"/>
            <a:ext cx="305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店铺装修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3484880" y="1889760"/>
            <a:ext cx="5293360" cy="1036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636838" y="2007810"/>
            <a:ext cx="4989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智能图文处理 精准模板匹配  店铺焕然一新</a:t>
            </a:r>
          </a:p>
        </p:txBody>
      </p:sp>
      <p:sp>
        <p:nvSpPr>
          <p:cNvPr id="9" name="矩形 8"/>
          <p:cNvSpPr/>
          <p:nvPr/>
        </p:nvSpPr>
        <p:spPr>
          <a:xfrm>
            <a:off x="924339" y="3597965"/>
            <a:ext cx="4611757" cy="2037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719846" y="3597965"/>
            <a:ext cx="4580945" cy="20375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99440" y="3206805"/>
            <a:ext cx="843280" cy="782320"/>
          </a:xfrm>
          <a:prstGeom prst="ellipse">
            <a:avLst/>
          </a:prstGeom>
          <a:solidFill>
            <a:schemeClr val="bg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前</a:t>
            </a:r>
          </a:p>
        </p:txBody>
      </p:sp>
      <p:sp>
        <p:nvSpPr>
          <p:cNvPr id="12" name="椭圆 11"/>
          <p:cNvSpPr/>
          <p:nvPr/>
        </p:nvSpPr>
        <p:spPr>
          <a:xfrm>
            <a:off x="6337189" y="3217738"/>
            <a:ext cx="843280" cy="782320"/>
          </a:xfrm>
          <a:prstGeom prst="ellipse">
            <a:avLst/>
          </a:prstGeom>
          <a:solidFill>
            <a:schemeClr val="accent1">
              <a:lumMod val="5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后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536810" y="3928348"/>
            <a:ext cx="38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美工能力弱，店铺装修费时费力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351721" y="4492673"/>
            <a:ext cx="397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每个</a:t>
            </a:r>
            <a:r>
              <a:rPr lang="en-US" altLang="zh-CN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banner</a:t>
            </a:r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模板、每张商品图片都亲自设计制作，一周都做不完</a:t>
            </a:r>
            <a:r>
              <a:rPr lang="en-US" altLang="zh-CN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…</a:t>
            </a:r>
            <a:endParaRPr lang="zh-CN" altLang="en-US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80469" y="3900518"/>
            <a:ext cx="38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智能做图</a:t>
            </a:r>
            <a:r>
              <a:rPr lang="en-US" altLang="zh-CN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&amp;</a:t>
            </a:r>
            <a:r>
              <a: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模板套用，一天店铺开张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140712" y="4492673"/>
            <a:ext cx="397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使用有赞应用场装修</a:t>
            </a:r>
            <a:r>
              <a:rPr lang="en-US" altLang="zh-CN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模板工具，轻松完成店铺装修，不求人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608" y="220663"/>
            <a:ext cx="750957" cy="6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57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9726" y="-8363"/>
            <a:ext cx="2077278" cy="690880"/>
          </a:xfrm>
          <a:prstGeom prst="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图片编辑</a:t>
            </a:r>
          </a:p>
        </p:txBody>
      </p:sp>
      <p:sp>
        <p:nvSpPr>
          <p:cNvPr id="44" name="圆角矩形 43"/>
          <p:cNvSpPr/>
          <p:nvPr/>
        </p:nvSpPr>
        <p:spPr>
          <a:xfrm>
            <a:off x="2872850" y="4998720"/>
            <a:ext cx="1341120" cy="4165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素材上传</a:t>
            </a:r>
          </a:p>
        </p:txBody>
      </p:sp>
      <p:sp>
        <p:nvSpPr>
          <p:cNvPr id="5" name="矩形 4"/>
          <p:cNvSpPr/>
          <p:nvPr/>
        </p:nvSpPr>
        <p:spPr>
          <a:xfrm>
            <a:off x="1727042" y="1022699"/>
            <a:ext cx="2771791" cy="94000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详情页制作</a:t>
            </a:r>
          </a:p>
        </p:txBody>
      </p:sp>
      <p:sp>
        <p:nvSpPr>
          <p:cNvPr id="6" name="矩形 5"/>
          <p:cNvSpPr/>
          <p:nvPr/>
        </p:nvSpPr>
        <p:spPr>
          <a:xfrm>
            <a:off x="1727042" y="2007470"/>
            <a:ext cx="1357983" cy="12708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   标签</a:t>
            </a:r>
          </a:p>
        </p:txBody>
      </p:sp>
      <p:sp>
        <p:nvSpPr>
          <p:cNvPr id="7" name="矩形 6"/>
          <p:cNvSpPr/>
          <p:nvPr/>
        </p:nvSpPr>
        <p:spPr>
          <a:xfrm>
            <a:off x="1727042" y="3323092"/>
            <a:ext cx="1357983" cy="12829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抠图换背景</a:t>
            </a:r>
          </a:p>
        </p:txBody>
      </p:sp>
      <p:sp>
        <p:nvSpPr>
          <p:cNvPr id="8" name="矩形 7"/>
          <p:cNvSpPr/>
          <p:nvPr/>
        </p:nvSpPr>
        <p:spPr>
          <a:xfrm>
            <a:off x="3140850" y="2007470"/>
            <a:ext cx="1357983" cy="4106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标签添加</a:t>
            </a:r>
          </a:p>
        </p:txBody>
      </p:sp>
      <p:sp>
        <p:nvSpPr>
          <p:cNvPr id="9" name="矩形 8"/>
          <p:cNvSpPr/>
          <p:nvPr/>
        </p:nvSpPr>
        <p:spPr>
          <a:xfrm>
            <a:off x="3140850" y="2444973"/>
            <a:ext cx="1357983" cy="4106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自定义文字</a:t>
            </a:r>
          </a:p>
        </p:txBody>
      </p:sp>
      <p:sp>
        <p:nvSpPr>
          <p:cNvPr id="10" name="矩形 9"/>
          <p:cNvSpPr/>
          <p:nvPr/>
        </p:nvSpPr>
        <p:spPr>
          <a:xfrm>
            <a:off x="3140850" y="2882281"/>
            <a:ext cx="1357983" cy="3960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水印添加</a:t>
            </a:r>
          </a:p>
        </p:txBody>
      </p:sp>
      <p:sp>
        <p:nvSpPr>
          <p:cNvPr id="11" name="矩形 10"/>
          <p:cNvSpPr/>
          <p:nvPr/>
        </p:nvSpPr>
        <p:spPr>
          <a:xfrm>
            <a:off x="3140850" y="3328349"/>
            <a:ext cx="1357983" cy="2991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精美图制作</a:t>
            </a:r>
          </a:p>
        </p:txBody>
      </p:sp>
      <p:sp>
        <p:nvSpPr>
          <p:cNvPr id="12" name="矩形 11"/>
          <p:cNvSpPr/>
          <p:nvPr/>
        </p:nvSpPr>
        <p:spPr>
          <a:xfrm>
            <a:off x="3140850" y="3650638"/>
            <a:ext cx="1357983" cy="2991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精细抠图</a:t>
            </a:r>
          </a:p>
        </p:txBody>
      </p:sp>
      <p:sp>
        <p:nvSpPr>
          <p:cNvPr id="13" name="矩形 12"/>
          <p:cNvSpPr/>
          <p:nvPr/>
        </p:nvSpPr>
        <p:spPr>
          <a:xfrm>
            <a:off x="3140850" y="3982661"/>
            <a:ext cx="1357983" cy="2991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白底图制作</a:t>
            </a:r>
          </a:p>
        </p:txBody>
      </p:sp>
      <p:sp>
        <p:nvSpPr>
          <p:cNvPr id="14" name="矩形 13"/>
          <p:cNvSpPr/>
          <p:nvPr/>
        </p:nvSpPr>
        <p:spPr>
          <a:xfrm>
            <a:off x="3140850" y="4306902"/>
            <a:ext cx="1357983" cy="2991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透明图制作</a:t>
            </a:r>
          </a:p>
        </p:txBody>
      </p:sp>
      <p:sp>
        <p:nvSpPr>
          <p:cNvPr id="15" name="矩形 14"/>
          <p:cNvSpPr/>
          <p:nvPr/>
        </p:nvSpPr>
        <p:spPr>
          <a:xfrm>
            <a:off x="4556540" y="1022698"/>
            <a:ext cx="1433043" cy="7212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海报</a:t>
            </a:r>
          </a:p>
        </p:txBody>
      </p:sp>
      <p:sp>
        <p:nvSpPr>
          <p:cNvPr id="16" name="矩形 15"/>
          <p:cNvSpPr/>
          <p:nvPr/>
        </p:nvSpPr>
        <p:spPr>
          <a:xfrm>
            <a:off x="6037672" y="1022699"/>
            <a:ext cx="1357983" cy="3666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全屏海报</a:t>
            </a:r>
          </a:p>
        </p:txBody>
      </p:sp>
      <p:sp>
        <p:nvSpPr>
          <p:cNvPr id="17" name="矩形 16"/>
          <p:cNvSpPr/>
          <p:nvPr/>
        </p:nvSpPr>
        <p:spPr>
          <a:xfrm>
            <a:off x="6037672" y="1424392"/>
            <a:ext cx="1357983" cy="3259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详情海报</a:t>
            </a:r>
          </a:p>
        </p:txBody>
      </p:sp>
      <p:sp>
        <p:nvSpPr>
          <p:cNvPr id="18" name="矩形 17"/>
          <p:cNvSpPr/>
          <p:nvPr/>
        </p:nvSpPr>
        <p:spPr>
          <a:xfrm>
            <a:off x="4551731" y="1795335"/>
            <a:ext cx="1433043" cy="7757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主图视频</a:t>
            </a:r>
          </a:p>
        </p:txBody>
      </p:sp>
      <p:sp>
        <p:nvSpPr>
          <p:cNvPr id="19" name="矩形 18"/>
          <p:cNvSpPr/>
          <p:nvPr/>
        </p:nvSpPr>
        <p:spPr>
          <a:xfrm>
            <a:off x="6037672" y="1802682"/>
            <a:ext cx="1357983" cy="3297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图文视频</a:t>
            </a:r>
          </a:p>
        </p:txBody>
      </p:sp>
      <p:sp>
        <p:nvSpPr>
          <p:cNvPr id="20" name="矩形 19"/>
          <p:cNvSpPr/>
          <p:nvPr/>
        </p:nvSpPr>
        <p:spPr>
          <a:xfrm>
            <a:off x="6037672" y="2184718"/>
            <a:ext cx="1357983" cy="3863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视频剪辑</a:t>
            </a:r>
          </a:p>
        </p:txBody>
      </p:sp>
      <p:sp>
        <p:nvSpPr>
          <p:cNvPr id="21" name="矩形 20"/>
          <p:cNvSpPr/>
          <p:nvPr/>
        </p:nvSpPr>
        <p:spPr>
          <a:xfrm>
            <a:off x="4551731" y="2616043"/>
            <a:ext cx="1433043" cy="9154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作图服务</a:t>
            </a:r>
          </a:p>
        </p:txBody>
      </p:sp>
      <p:sp>
        <p:nvSpPr>
          <p:cNvPr id="22" name="矩形 21"/>
          <p:cNvSpPr/>
          <p:nvPr/>
        </p:nvSpPr>
        <p:spPr>
          <a:xfrm>
            <a:off x="6037672" y="2613657"/>
            <a:ext cx="1357983" cy="4408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白底图制作</a:t>
            </a:r>
          </a:p>
        </p:txBody>
      </p:sp>
      <p:sp>
        <p:nvSpPr>
          <p:cNvPr id="23" name="矩形 22"/>
          <p:cNvSpPr/>
          <p:nvPr/>
        </p:nvSpPr>
        <p:spPr>
          <a:xfrm>
            <a:off x="6037672" y="3097090"/>
            <a:ext cx="1357983" cy="4191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透明图制作</a:t>
            </a:r>
          </a:p>
        </p:txBody>
      </p:sp>
      <p:sp>
        <p:nvSpPr>
          <p:cNvPr id="24" name="矩形 23"/>
          <p:cNvSpPr/>
          <p:nvPr/>
        </p:nvSpPr>
        <p:spPr>
          <a:xfrm>
            <a:off x="4551731" y="3576487"/>
            <a:ext cx="1433043" cy="10488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更多功能</a:t>
            </a:r>
          </a:p>
        </p:txBody>
      </p:sp>
      <p:sp>
        <p:nvSpPr>
          <p:cNvPr id="25" name="矩形 24"/>
          <p:cNvSpPr/>
          <p:nvPr/>
        </p:nvSpPr>
        <p:spPr>
          <a:xfrm>
            <a:off x="6037672" y="3576486"/>
            <a:ext cx="1357983" cy="3016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图片抓取</a:t>
            </a:r>
          </a:p>
        </p:txBody>
      </p:sp>
      <p:sp>
        <p:nvSpPr>
          <p:cNvPr id="26" name="矩形 25"/>
          <p:cNvSpPr/>
          <p:nvPr/>
        </p:nvSpPr>
        <p:spPr>
          <a:xfrm>
            <a:off x="6037672" y="3919995"/>
            <a:ext cx="1357983" cy="36179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视频抓取</a:t>
            </a:r>
          </a:p>
        </p:txBody>
      </p:sp>
      <p:sp>
        <p:nvSpPr>
          <p:cNvPr id="27" name="矩形 26"/>
          <p:cNvSpPr/>
          <p:nvPr/>
        </p:nvSpPr>
        <p:spPr>
          <a:xfrm>
            <a:off x="6037672" y="4323640"/>
            <a:ext cx="1357983" cy="3016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一键复制</a:t>
            </a:r>
          </a:p>
        </p:txBody>
      </p:sp>
      <p:sp>
        <p:nvSpPr>
          <p:cNvPr id="28" name="矩形 27"/>
          <p:cNvSpPr/>
          <p:nvPr/>
        </p:nvSpPr>
        <p:spPr>
          <a:xfrm>
            <a:off x="7451480" y="1022697"/>
            <a:ext cx="1904313" cy="19234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图片基本处理</a:t>
            </a:r>
          </a:p>
        </p:txBody>
      </p:sp>
      <p:sp>
        <p:nvSpPr>
          <p:cNvPr id="29" name="矩形 28"/>
          <p:cNvSpPr/>
          <p:nvPr/>
        </p:nvSpPr>
        <p:spPr>
          <a:xfrm>
            <a:off x="7448553" y="2975989"/>
            <a:ext cx="1907240" cy="6514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产品说明图</a:t>
            </a:r>
          </a:p>
        </p:txBody>
      </p:sp>
      <p:sp>
        <p:nvSpPr>
          <p:cNvPr id="30" name="矩形 29"/>
          <p:cNvSpPr/>
          <p:nvPr/>
        </p:nvSpPr>
        <p:spPr>
          <a:xfrm>
            <a:off x="7448553" y="3657349"/>
            <a:ext cx="1907240" cy="9679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拼图</a:t>
            </a:r>
          </a:p>
        </p:txBody>
      </p:sp>
      <p:sp>
        <p:nvSpPr>
          <p:cNvPr id="32" name="矩形 31"/>
          <p:cNvSpPr/>
          <p:nvPr/>
        </p:nvSpPr>
        <p:spPr>
          <a:xfrm>
            <a:off x="9411617" y="1026111"/>
            <a:ext cx="1357983" cy="2468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图片美化</a:t>
            </a:r>
          </a:p>
        </p:txBody>
      </p:sp>
      <p:sp>
        <p:nvSpPr>
          <p:cNvPr id="33" name="矩形 32"/>
          <p:cNvSpPr/>
          <p:nvPr/>
        </p:nvSpPr>
        <p:spPr>
          <a:xfrm>
            <a:off x="9411617" y="1322021"/>
            <a:ext cx="1357983" cy="3016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尺寸调整</a:t>
            </a:r>
          </a:p>
        </p:txBody>
      </p:sp>
      <p:sp>
        <p:nvSpPr>
          <p:cNvPr id="34" name="矩形 33"/>
          <p:cNvSpPr/>
          <p:nvPr/>
        </p:nvSpPr>
        <p:spPr>
          <a:xfrm>
            <a:off x="9411617" y="1657155"/>
            <a:ext cx="1357983" cy="3016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裁剪</a:t>
            </a:r>
          </a:p>
        </p:txBody>
      </p:sp>
      <p:sp>
        <p:nvSpPr>
          <p:cNvPr id="35" name="矩形 34"/>
          <p:cNvSpPr/>
          <p:nvPr/>
        </p:nvSpPr>
        <p:spPr>
          <a:xfrm>
            <a:off x="9411617" y="1999295"/>
            <a:ext cx="1357983" cy="3016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旋转</a:t>
            </a:r>
          </a:p>
        </p:txBody>
      </p:sp>
      <p:sp>
        <p:nvSpPr>
          <p:cNvPr id="36" name="矩形 35"/>
          <p:cNvSpPr/>
          <p:nvPr/>
        </p:nvSpPr>
        <p:spPr>
          <a:xfrm>
            <a:off x="9411617" y="2339684"/>
            <a:ext cx="1357983" cy="3016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智能裁剪</a:t>
            </a:r>
          </a:p>
        </p:txBody>
      </p:sp>
      <p:sp>
        <p:nvSpPr>
          <p:cNvPr id="37" name="矩形 36"/>
          <p:cNvSpPr/>
          <p:nvPr/>
        </p:nvSpPr>
        <p:spPr>
          <a:xfrm>
            <a:off x="9408690" y="2680072"/>
            <a:ext cx="1357983" cy="2660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边框添加</a:t>
            </a:r>
          </a:p>
        </p:txBody>
      </p:sp>
      <p:sp>
        <p:nvSpPr>
          <p:cNvPr id="38" name="矩形 37"/>
          <p:cNvSpPr/>
          <p:nvPr/>
        </p:nvSpPr>
        <p:spPr>
          <a:xfrm>
            <a:off x="9408690" y="2984846"/>
            <a:ext cx="1357983" cy="3016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细节图制作</a:t>
            </a:r>
          </a:p>
        </p:txBody>
      </p:sp>
      <p:sp>
        <p:nvSpPr>
          <p:cNvPr id="39" name="矩形 38"/>
          <p:cNvSpPr/>
          <p:nvPr/>
        </p:nvSpPr>
        <p:spPr>
          <a:xfrm>
            <a:off x="9408690" y="3327083"/>
            <a:ext cx="1357983" cy="3016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产品图说明</a:t>
            </a:r>
          </a:p>
        </p:txBody>
      </p:sp>
      <p:sp>
        <p:nvSpPr>
          <p:cNvPr id="40" name="矩形 39"/>
          <p:cNvSpPr/>
          <p:nvPr/>
        </p:nvSpPr>
        <p:spPr>
          <a:xfrm>
            <a:off x="9408690" y="3671801"/>
            <a:ext cx="1357983" cy="2779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融合拼图</a:t>
            </a:r>
          </a:p>
        </p:txBody>
      </p:sp>
      <p:sp>
        <p:nvSpPr>
          <p:cNvPr id="41" name="矩形 40"/>
          <p:cNvSpPr/>
          <p:nvPr/>
        </p:nvSpPr>
        <p:spPr>
          <a:xfrm>
            <a:off x="9408690" y="3986171"/>
            <a:ext cx="1357983" cy="3016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普通拼图</a:t>
            </a:r>
          </a:p>
        </p:txBody>
      </p:sp>
      <p:sp>
        <p:nvSpPr>
          <p:cNvPr id="42" name="矩形 41"/>
          <p:cNvSpPr/>
          <p:nvPr/>
        </p:nvSpPr>
        <p:spPr>
          <a:xfrm>
            <a:off x="9408690" y="4327398"/>
            <a:ext cx="1357983" cy="3016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自由拼图</a:t>
            </a:r>
          </a:p>
        </p:txBody>
      </p:sp>
      <p:sp>
        <p:nvSpPr>
          <p:cNvPr id="48" name="矩形 47"/>
          <p:cNvSpPr/>
          <p:nvPr/>
        </p:nvSpPr>
        <p:spPr>
          <a:xfrm>
            <a:off x="1207966" y="1022697"/>
            <a:ext cx="436070" cy="35833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功能覆盖全面</a:t>
            </a:r>
          </a:p>
        </p:txBody>
      </p:sp>
      <p:cxnSp>
        <p:nvCxnSpPr>
          <p:cNvPr id="50" name="直接箭头连接符 49"/>
          <p:cNvCxnSpPr/>
          <p:nvPr/>
        </p:nvCxnSpPr>
        <p:spPr>
          <a:xfrm>
            <a:off x="4297680" y="5207000"/>
            <a:ext cx="701040" cy="0"/>
          </a:xfrm>
          <a:prstGeom prst="straightConnector1">
            <a:avLst/>
          </a:prstGeom>
          <a:ln w="12700">
            <a:solidFill>
              <a:srgbClr val="294D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圆角矩形 51"/>
          <p:cNvSpPr/>
          <p:nvPr/>
        </p:nvSpPr>
        <p:spPr>
          <a:xfrm>
            <a:off x="5153550" y="4998720"/>
            <a:ext cx="1341120" cy="4165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模板选择</a:t>
            </a:r>
          </a:p>
        </p:txBody>
      </p:sp>
      <p:cxnSp>
        <p:nvCxnSpPr>
          <p:cNvPr id="53" name="直接箭头连接符 52"/>
          <p:cNvCxnSpPr/>
          <p:nvPr/>
        </p:nvCxnSpPr>
        <p:spPr>
          <a:xfrm>
            <a:off x="6573520" y="5212080"/>
            <a:ext cx="701040" cy="0"/>
          </a:xfrm>
          <a:prstGeom prst="straightConnector1">
            <a:avLst/>
          </a:prstGeom>
          <a:ln w="12700">
            <a:solidFill>
              <a:srgbClr val="294D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圆角矩形 53"/>
          <p:cNvSpPr/>
          <p:nvPr/>
        </p:nvSpPr>
        <p:spPr>
          <a:xfrm>
            <a:off x="7468207" y="4998720"/>
            <a:ext cx="1159490" cy="4165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详情制作</a:t>
            </a:r>
          </a:p>
        </p:txBody>
      </p:sp>
      <p:cxnSp>
        <p:nvCxnSpPr>
          <p:cNvPr id="55" name="直接箭头连接符 54"/>
          <p:cNvCxnSpPr/>
          <p:nvPr/>
        </p:nvCxnSpPr>
        <p:spPr>
          <a:xfrm>
            <a:off x="8684258" y="5207000"/>
            <a:ext cx="701040" cy="0"/>
          </a:xfrm>
          <a:prstGeom prst="straightConnector1">
            <a:avLst/>
          </a:prstGeom>
          <a:ln w="12700">
            <a:solidFill>
              <a:srgbClr val="294D8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圆角矩形 55"/>
          <p:cNvSpPr/>
          <p:nvPr/>
        </p:nvSpPr>
        <p:spPr>
          <a:xfrm>
            <a:off x="9498420" y="4998720"/>
            <a:ext cx="1140808" cy="4165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切片导出</a:t>
            </a:r>
          </a:p>
        </p:txBody>
      </p:sp>
      <p:sp>
        <p:nvSpPr>
          <p:cNvPr id="58" name="圆角矩形 57"/>
          <p:cNvSpPr/>
          <p:nvPr/>
        </p:nvSpPr>
        <p:spPr>
          <a:xfrm>
            <a:off x="1399650" y="4998720"/>
            <a:ext cx="1150510" cy="416560"/>
          </a:xfrm>
          <a:prstGeom prst="roundRect">
            <a:avLst/>
          </a:prstGeom>
          <a:noFill/>
          <a:ln w="19050">
            <a:solidFill>
              <a:srgbClr val="294D8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操作流畅</a:t>
            </a:r>
          </a:p>
        </p:txBody>
      </p:sp>
      <p:sp>
        <p:nvSpPr>
          <p:cNvPr id="59" name="圆角矩形 58"/>
          <p:cNvSpPr/>
          <p:nvPr/>
        </p:nvSpPr>
        <p:spPr>
          <a:xfrm>
            <a:off x="1290320" y="4876800"/>
            <a:ext cx="9479280" cy="650240"/>
          </a:xfrm>
          <a:prstGeom prst="round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1239770" y="5797809"/>
            <a:ext cx="1798320" cy="601625"/>
          </a:xfrm>
          <a:prstGeom prst="rect">
            <a:avLst/>
          </a:prstGeom>
          <a:solidFill>
            <a:srgbClr val="09A0D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74" y="5854088"/>
            <a:ext cx="495691" cy="495691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1868365" y="5942901"/>
            <a:ext cx="118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推荐工具</a:t>
            </a:r>
          </a:p>
        </p:txBody>
      </p:sp>
      <p:sp>
        <p:nvSpPr>
          <p:cNvPr id="64" name="矩形 63"/>
          <p:cNvSpPr/>
          <p:nvPr/>
        </p:nvSpPr>
        <p:spPr>
          <a:xfrm>
            <a:off x="3014593" y="5817078"/>
            <a:ext cx="7838938" cy="582356"/>
          </a:xfrm>
          <a:prstGeom prst="rect">
            <a:avLst/>
          </a:prstGeom>
          <a:noFill/>
          <a:ln w="19050">
            <a:solidFill>
              <a:srgbClr val="1DD6E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使用路径：有赞店铺后台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应用市场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快麦设计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美图王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创可贴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在线设计工具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壹伴助手</a:t>
            </a: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6967" y="144946"/>
            <a:ext cx="721208" cy="71184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548" y="1268969"/>
            <a:ext cx="353612" cy="4231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65" y="2492422"/>
            <a:ext cx="367153" cy="36715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458" y="1328840"/>
            <a:ext cx="494291" cy="49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51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5252" y="1"/>
            <a:ext cx="2077278" cy="690880"/>
          </a:xfrm>
          <a:prstGeom prst="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模板套用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333" y="115129"/>
            <a:ext cx="721208" cy="711842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315340" y="1034186"/>
            <a:ext cx="1357983" cy="1517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行业模板</a:t>
            </a:r>
          </a:p>
        </p:txBody>
      </p:sp>
      <p:sp>
        <p:nvSpPr>
          <p:cNvPr id="26" name="矩形 25"/>
          <p:cNvSpPr/>
          <p:nvPr/>
        </p:nvSpPr>
        <p:spPr>
          <a:xfrm>
            <a:off x="1301749" y="2602543"/>
            <a:ext cx="1357983" cy="12708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系统页模板</a:t>
            </a:r>
          </a:p>
        </p:txBody>
      </p:sp>
      <p:sp>
        <p:nvSpPr>
          <p:cNvPr id="27" name="矩形 26"/>
          <p:cNvSpPr/>
          <p:nvPr/>
        </p:nvSpPr>
        <p:spPr>
          <a:xfrm>
            <a:off x="1301749" y="3924459"/>
            <a:ext cx="1357983" cy="13079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活动</a:t>
            </a:r>
            <a:r>
              <a:rPr lang="en-US" altLang="zh-CN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节日模板</a:t>
            </a:r>
          </a:p>
        </p:txBody>
      </p:sp>
      <p:sp>
        <p:nvSpPr>
          <p:cNvPr id="28" name="矩形 27"/>
          <p:cNvSpPr/>
          <p:nvPr/>
        </p:nvSpPr>
        <p:spPr>
          <a:xfrm>
            <a:off x="2729148" y="2597411"/>
            <a:ext cx="1357983" cy="3271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分类模板</a:t>
            </a:r>
          </a:p>
        </p:txBody>
      </p:sp>
      <p:sp>
        <p:nvSpPr>
          <p:cNvPr id="29" name="矩形 28"/>
          <p:cNvSpPr/>
          <p:nvPr/>
        </p:nvSpPr>
        <p:spPr>
          <a:xfrm>
            <a:off x="2729148" y="2994940"/>
            <a:ext cx="1357983" cy="4106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顶部导航</a:t>
            </a:r>
          </a:p>
        </p:txBody>
      </p:sp>
      <p:sp>
        <p:nvSpPr>
          <p:cNvPr id="30" name="矩形 29"/>
          <p:cNvSpPr/>
          <p:nvPr/>
        </p:nvSpPr>
        <p:spPr>
          <a:xfrm>
            <a:off x="2729148" y="3462728"/>
            <a:ext cx="1357983" cy="39604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店铺主页</a:t>
            </a:r>
          </a:p>
        </p:txBody>
      </p:sp>
      <p:sp>
        <p:nvSpPr>
          <p:cNvPr id="31" name="矩形 30"/>
          <p:cNvSpPr/>
          <p:nvPr/>
        </p:nvSpPr>
        <p:spPr>
          <a:xfrm>
            <a:off x="2729148" y="3908185"/>
            <a:ext cx="1357983" cy="2991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传统佳节</a:t>
            </a:r>
          </a:p>
        </p:txBody>
      </p:sp>
      <p:sp>
        <p:nvSpPr>
          <p:cNvPr id="32" name="矩形 31"/>
          <p:cNvSpPr/>
          <p:nvPr/>
        </p:nvSpPr>
        <p:spPr>
          <a:xfrm>
            <a:off x="2729148" y="4246479"/>
            <a:ext cx="1357983" cy="2991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店铺周年庆</a:t>
            </a:r>
          </a:p>
        </p:txBody>
      </p:sp>
      <p:sp>
        <p:nvSpPr>
          <p:cNvPr id="33" name="矩形 32"/>
          <p:cNvSpPr/>
          <p:nvPr/>
        </p:nvSpPr>
        <p:spPr>
          <a:xfrm>
            <a:off x="2729375" y="4584773"/>
            <a:ext cx="1357983" cy="2991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网购活动节</a:t>
            </a:r>
          </a:p>
        </p:txBody>
      </p:sp>
      <p:sp>
        <p:nvSpPr>
          <p:cNvPr id="34" name="矩形 33"/>
          <p:cNvSpPr/>
          <p:nvPr/>
        </p:nvSpPr>
        <p:spPr>
          <a:xfrm>
            <a:off x="2729148" y="4933310"/>
            <a:ext cx="1357983" cy="2991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透明图制作</a:t>
            </a:r>
          </a:p>
        </p:txBody>
      </p:sp>
      <p:sp>
        <p:nvSpPr>
          <p:cNvPr id="35" name="矩形 34"/>
          <p:cNvSpPr/>
          <p:nvPr/>
        </p:nvSpPr>
        <p:spPr>
          <a:xfrm>
            <a:off x="796264" y="1034184"/>
            <a:ext cx="436070" cy="4788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模板种类齐全</a:t>
            </a:r>
          </a:p>
        </p:txBody>
      </p:sp>
      <p:sp>
        <p:nvSpPr>
          <p:cNvPr id="36" name="矩形 35"/>
          <p:cNvSpPr/>
          <p:nvPr/>
        </p:nvSpPr>
        <p:spPr>
          <a:xfrm>
            <a:off x="2729148" y="1034184"/>
            <a:ext cx="658989" cy="349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女装</a:t>
            </a:r>
          </a:p>
        </p:txBody>
      </p:sp>
      <p:sp>
        <p:nvSpPr>
          <p:cNvPr id="37" name="矩形 36"/>
          <p:cNvSpPr/>
          <p:nvPr/>
        </p:nvSpPr>
        <p:spPr>
          <a:xfrm>
            <a:off x="3458621" y="1043387"/>
            <a:ext cx="628510" cy="3276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男装</a:t>
            </a:r>
          </a:p>
        </p:txBody>
      </p:sp>
      <p:sp>
        <p:nvSpPr>
          <p:cNvPr id="38" name="矩形 37"/>
          <p:cNvSpPr/>
          <p:nvPr/>
        </p:nvSpPr>
        <p:spPr>
          <a:xfrm>
            <a:off x="2729148" y="1428721"/>
            <a:ext cx="658989" cy="349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美妆</a:t>
            </a:r>
          </a:p>
        </p:txBody>
      </p:sp>
      <p:sp>
        <p:nvSpPr>
          <p:cNvPr id="39" name="矩形 38"/>
          <p:cNvSpPr/>
          <p:nvPr/>
        </p:nvSpPr>
        <p:spPr>
          <a:xfrm>
            <a:off x="3454246" y="1428213"/>
            <a:ext cx="632886" cy="3405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母婴</a:t>
            </a:r>
          </a:p>
        </p:txBody>
      </p:sp>
      <p:sp>
        <p:nvSpPr>
          <p:cNvPr id="40" name="矩形 39"/>
          <p:cNvSpPr/>
          <p:nvPr/>
        </p:nvSpPr>
        <p:spPr>
          <a:xfrm>
            <a:off x="2729147" y="1825936"/>
            <a:ext cx="658989" cy="349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鞋履</a:t>
            </a:r>
          </a:p>
        </p:txBody>
      </p:sp>
      <p:sp>
        <p:nvSpPr>
          <p:cNvPr id="41" name="矩形 40"/>
          <p:cNvSpPr/>
          <p:nvPr/>
        </p:nvSpPr>
        <p:spPr>
          <a:xfrm>
            <a:off x="3458620" y="1825936"/>
            <a:ext cx="628511" cy="3467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百货</a:t>
            </a:r>
          </a:p>
        </p:txBody>
      </p:sp>
      <p:sp>
        <p:nvSpPr>
          <p:cNvPr id="42" name="矩形 41"/>
          <p:cNvSpPr/>
          <p:nvPr/>
        </p:nvSpPr>
        <p:spPr>
          <a:xfrm>
            <a:off x="2736882" y="2214131"/>
            <a:ext cx="658989" cy="349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生鲜</a:t>
            </a:r>
          </a:p>
        </p:txBody>
      </p:sp>
      <p:sp>
        <p:nvSpPr>
          <p:cNvPr id="43" name="矩形 42"/>
          <p:cNvSpPr/>
          <p:nvPr/>
        </p:nvSpPr>
        <p:spPr>
          <a:xfrm>
            <a:off x="3469644" y="2222139"/>
            <a:ext cx="617487" cy="336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……</a:t>
            </a:r>
            <a:endParaRPr lang="zh-CN" altLang="en-US" sz="16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301748" y="5285370"/>
            <a:ext cx="1357983" cy="5376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主页模板</a:t>
            </a:r>
          </a:p>
        </p:txBody>
      </p:sp>
      <p:sp>
        <p:nvSpPr>
          <p:cNvPr id="45" name="矩形 44"/>
          <p:cNvSpPr/>
          <p:nvPr/>
        </p:nvSpPr>
        <p:spPr>
          <a:xfrm>
            <a:off x="2729148" y="5282548"/>
            <a:ext cx="1357983" cy="535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画报杂志</a:t>
            </a:r>
            <a:r>
              <a:rPr lang="en-US" altLang="zh-CN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期刊</a:t>
            </a:r>
            <a:r>
              <a:rPr lang="en-US" altLang="zh-CN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/</a:t>
            </a:r>
            <a:r>
              <a:rPr lang="zh-CN" altLang="en-US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全画幅</a:t>
            </a:r>
            <a:r>
              <a:rPr lang="en-US" altLang="zh-CN" sz="1600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…</a:t>
            </a:r>
            <a:endParaRPr lang="zh-CN" altLang="en-US" sz="1600" dirty="0"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04362" y="953097"/>
            <a:ext cx="3468757" cy="497950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12" y="1825936"/>
            <a:ext cx="6897329" cy="4058793"/>
          </a:xfrm>
          <a:prstGeom prst="rect">
            <a:avLst/>
          </a:prstGeom>
        </p:spPr>
      </p:pic>
      <p:sp>
        <p:nvSpPr>
          <p:cNvPr id="52" name="圆角矩形 51"/>
          <p:cNvSpPr/>
          <p:nvPr/>
        </p:nvSpPr>
        <p:spPr>
          <a:xfrm>
            <a:off x="6306593" y="923432"/>
            <a:ext cx="3826565" cy="567593"/>
          </a:xfrm>
          <a:prstGeom prst="roundRect">
            <a:avLst/>
          </a:prstGeom>
          <a:noFill/>
          <a:ln w="222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A6B95"/>
              </a:solidFill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201114" y="1013649"/>
            <a:ext cx="293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方正正黑简体" panose="02000000000000000000" pitchFamily="2" charset="-122"/>
                <a:ea typeface="方正正黑简体" panose="02000000000000000000" pitchFamily="2" charset="-122"/>
              </a:rPr>
              <a:t>商家后台轻松搜索</a:t>
            </a:r>
          </a:p>
        </p:txBody>
      </p:sp>
      <p:sp>
        <p:nvSpPr>
          <p:cNvPr id="54" name="矩形 53"/>
          <p:cNvSpPr/>
          <p:nvPr/>
        </p:nvSpPr>
        <p:spPr>
          <a:xfrm>
            <a:off x="2690883" y="6192014"/>
            <a:ext cx="1798320" cy="441511"/>
          </a:xfrm>
          <a:prstGeom prst="rect">
            <a:avLst/>
          </a:prstGeom>
          <a:solidFill>
            <a:srgbClr val="09A0D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91" y="6192014"/>
            <a:ext cx="385447" cy="385447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3303244" y="6221565"/>
            <a:ext cx="118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推荐工具</a:t>
            </a:r>
          </a:p>
        </p:txBody>
      </p:sp>
      <p:sp>
        <p:nvSpPr>
          <p:cNvPr id="57" name="矩形 56"/>
          <p:cNvSpPr/>
          <p:nvPr/>
        </p:nvSpPr>
        <p:spPr>
          <a:xfrm>
            <a:off x="4483792" y="6200417"/>
            <a:ext cx="5042423" cy="411628"/>
          </a:xfrm>
          <a:prstGeom prst="rect">
            <a:avLst/>
          </a:prstGeom>
          <a:noFill/>
          <a:ln w="19050">
            <a:solidFill>
              <a:srgbClr val="1DD6E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使用路径：有赞店铺后台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店铺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店铺装修</a:t>
            </a:r>
            <a:r>
              <a:rPr lang="en-US" altLang="zh-CN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-</a:t>
            </a:r>
            <a:r>
              <a:rPr lang="zh-CN" altLang="en-US" sz="1600" dirty="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店铺模板</a:t>
            </a:r>
          </a:p>
        </p:txBody>
      </p:sp>
    </p:spTree>
    <p:extLst>
      <p:ext uri="{BB962C8B-B14F-4D97-AF65-F5344CB8AC3E}">
        <p14:creationId xmlns:p14="http://schemas.microsoft.com/office/powerpoint/2010/main" val="522833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t="1034" b="1"/>
          <a:stretch/>
        </p:blipFill>
        <p:spPr>
          <a:xfrm>
            <a:off x="4997510" y="876823"/>
            <a:ext cx="2693867" cy="518519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35111" y="6162261"/>
            <a:ext cx="1510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生鲜果蔬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17095" y="6162261"/>
            <a:ext cx="1510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食品茶饮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277726" y="6162261"/>
            <a:ext cx="1510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5A6B95"/>
                </a:solidFill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家居家装</a:t>
            </a:r>
          </a:p>
        </p:txBody>
      </p:sp>
      <p:sp>
        <p:nvSpPr>
          <p:cNvPr id="10" name="矩形 9"/>
          <p:cNvSpPr/>
          <p:nvPr/>
        </p:nvSpPr>
        <p:spPr>
          <a:xfrm>
            <a:off x="3975652" y="0"/>
            <a:ext cx="3756991" cy="526774"/>
          </a:xfrm>
          <a:prstGeom prst="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模板设计美观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873" y="31705"/>
            <a:ext cx="682841" cy="67397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A7FEC7E-B03C-2D43-9F07-D3DDA2605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230" y="829893"/>
            <a:ext cx="2722643" cy="51982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36872A9-1C52-9A49-8EA1-30A20E8358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90"/>
          <a:stretch/>
        </p:blipFill>
        <p:spPr>
          <a:xfrm>
            <a:off x="1308714" y="829893"/>
            <a:ext cx="2666938" cy="51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03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75652" y="-1"/>
            <a:ext cx="3756991" cy="516835"/>
          </a:xfrm>
          <a:prstGeom prst="rect">
            <a:avLst/>
          </a:prstGeom>
          <a:solidFill>
            <a:srgbClr val="5A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方正兰亭粗黑简体" panose="02000000000000000000" pitchFamily="2" charset="-122"/>
                <a:ea typeface="方正兰亭粗黑简体" panose="02000000000000000000" pitchFamily="2" charset="-122"/>
              </a:rPr>
              <a:t>组件丰富    编辑方便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19269" y="1242390"/>
            <a:ext cx="4253113" cy="5357190"/>
            <a:chOff x="79513" y="847241"/>
            <a:chExt cx="4581104" cy="578215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l="7081"/>
            <a:stretch/>
          </p:blipFill>
          <p:spPr>
            <a:xfrm>
              <a:off x="79513" y="854764"/>
              <a:ext cx="1936735" cy="577463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008" y="847241"/>
              <a:ext cx="1246331" cy="578215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345" y="1018624"/>
              <a:ext cx="1294272" cy="5610774"/>
            </a:xfrm>
            <a:prstGeom prst="rect">
              <a:avLst/>
            </a:prstGeom>
          </p:spPr>
        </p:pic>
      </p:grpSp>
      <p:sp>
        <p:nvSpPr>
          <p:cNvPr id="9" name="圆角矩形 8"/>
          <p:cNvSpPr/>
          <p:nvPr/>
        </p:nvSpPr>
        <p:spPr>
          <a:xfrm>
            <a:off x="1974842" y="903618"/>
            <a:ext cx="1138431" cy="357808"/>
          </a:xfrm>
          <a:prstGeom prst="roundRect">
            <a:avLst/>
          </a:prstGeom>
          <a:solidFill>
            <a:srgbClr val="5A6B95"/>
          </a:solidFill>
          <a:ln w="158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海量组件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881" y="1568697"/>
            <a:ext cx="4143529" cy="48832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410" y="1568697"/>
            <a:ext cx="3326099" cy="4883239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5536094" y="903617"/>
            <a:ext cx="1620079" cy="357808"/>
          </a:xfrm>
          <a:prstGeom prst="roundRect">
            <a:avLst/>
          </a:prstGeom>
          <a:solidFill>
            <a:srgbClr val="5A6B95"/>
          </a:solidFill>
          <a:ln w="158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界面引导清晰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9401419" y="903617"/>
            <a:ext cx="1620079" cy="357808"/>
          </a:xfrm>
          <a:prstGeom prst="roundRect">
            <a:avLst/>
          </a:prstGeom>
          <a:solidFill>
            <a:srgbClr val="5A6B95"/>
          </a:solidFill>
          <a:ln w="158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rPr>
              <a:t>操作简易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4716" y="114664"/>
            <a:ext cx="629002" cy="62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02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1537</Words>
  <Application>Microsoft Office PowerPoint</Application>
  <PresentationFormat>宽屏</PresentationFormat>
  <Paragraphs>270</Paragraphs>
  <Slides>28</Slides>
  <Notes>6</Notes>
  <HiddenSlides>3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等线</vt:lpstr>
      <vt:lpstr>等线 Light</vt:lpstr>
      <vt:lpstr>方正兰亭粗黑简体</vt:lpstr>
      <vt:lpstr>方正兰亭黑简体</vt:lpstr>
      <vt:lpstr>方正正黑简体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有赞</dc:creator>
  <cp:lastModifiedBy>有赞</cp:lastModifiedBy>
  <cp:revision>144</cp:revision>
  <dcterms:created xsi:type="dcterms:W3CDTF">2020-09-07T06:16:19Z</dcterms:created>
  <dcterms:modified xsi:type="dcterms:W3CDTF">2020-09-10T07:45:54Z</dcterms:modified>
</cp:coreProperties>
</file>